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8" r:id="rId3"/>
    <p:sldId id="274" r:id="rId4"/>
    <p:sldId id="277" r:id="rId5"/>
    <p:sldId id="276" r:id="rId6"/>
    <p:sldId id="263" r:id="rId7"/>
    <p:sldId id="267" r:id="rId8"/>
    <p:sldId id="268" r:id="rId9"/>
    <p:sldId id="279" r:id="rId10"/>
    <p:sldId id="260" r:id="rId11"/>
    <p:sldId id="281" r:id="rId12"/>
    <p:sldId id="261" r:id="rId13"/>
    <p:sldId id="284" r:id="rId14"/>
    <p:sldId id="286" r:id="rId15"/>
    <p:sldId id="287" r:id="rId16"/>
    <p:sldId id="285" r:id="rId17"/>
    <p:sldId id="282" r:id="rId18"/>
    <p:sldId id="273" r:id="rId19"/>
    <p:sldId id="27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bhadeep Chaudhuri" initials="SC" lastIdx="1" clrIdx="0">
    <p:extLst>
      <p:ext uri="{19B8F6BF-5375-455C-9EA6-DF929625EA0E}">
        <p15:presenceInfo xmlns:p15="http://schemas.microsoft.com/office/powerpoint/2012/main" userId="43d1ddc7c7cba8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92D050"/>
    <a:srgbClr val="DBB958"/>
    <a:srgbClr val="CFCFCF"/>
    <a:srgbClr val="FFFFFF"/>
    <a:srgbClr val="9A9834"/>
    <a:srgbClr val="0E90BE"/>
    <a:srgbClr val="767171"/>
    <a:srgbClr val="656D78"/>
    <a:srgbClr val="F2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>
        <p:scale>
          <a:sx n="37" d="100"/>
          <a:sy n="37" d="100"/>
        </p:scale>
        <p:origin x="451" y="10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CAC2F-1763-4B08-B4A3-85F3B7732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02F29-B2BE-4C31-BCF5-397011913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BFC6C-6CD4-458D-A650-3CE09C15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B9D6F-8747-400C-9258-9ABF7C4A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48B3E-C918-4460-A492-1D22E43A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80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60AB6-5CA4-42EC-B571-EDDEFB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32A00-1B15-4ADF-88B1-E5DAAEB04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F1B5B-FDA3-4112-B9C8-535BD7F5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D15E7-7C32-431A-BE70-416C9E88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F302-9200-4EAA-8FDF-4919BA2C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37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7F0F3-8649-43AF-B3C3-DE3803E6FA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DDB77-EBAC-4966-BD6D-9111A84B9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BB1F0-8B9F-4350-B4F1-AADDCD1D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104B9-6433-4A1F-B5B9-0D5F1C8C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8C0D8-30F3-4C0C-9C20-C87A8421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49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E51C-1F47-4640-92A1-0C099104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D4C7-3FAB-42C9-A98D-D4305C3F9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C30C4-0CF1-4998-BB83-F63E1B78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4F0AB-D295-4A50-8AB9-D4A77E51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AD975-02F7-44E8-A37B-F9C1DDCC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22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0EA3-D11C-4666-9D6D-01EF06E7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96581-F96E-4697-BA60-825B913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C7B11-61DA-4D19-A83D-B1E0664A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A057-BD9E-484E-9CBC-3BFA2814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B4228-24CC-4BFF-B515-1C7080CE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81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52A3-8285-493E-81A1-57377AD7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1322F-07F3-4651-B746-038FD53E2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CF567-42A0-4015-8058-A1A0D2EEE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8025A-89CB-4D7F-A75D-CB7AFD14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CEA0E-B42B-4256-A706-BB0E3D6B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F5B61-E47C-478C-9BD4-6C4F6A78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5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4462-EA1C-4F68-B20C-2ED09BAE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86F0A-1EA9-49C4-9C12-553CBFDC8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2CE80-56C2-4143-889B-3CA717444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85929-B06D-4491-B24D-E56AA5FE3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26C59E-67FB-43A2-ABFD-D4455B34E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ABB93-6485-42C4-A3E4-5656D534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ECBE5-BAFA-45A1-9501-BCAD02A0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10D13-68DA-4AAD-88AC-08EA0BAC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18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D103-BE23-428A-BA40-639918AA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9C394-DFE5-40FD-92C8-8541A407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81B45-5924-4753-9128-AA75B037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50ED4-F468-4322-9948-90347A51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158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09429-4907-4FDD-BFB7-ED3F27F54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FF0C9-3A35-4601-88D1-E0386147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513B2-5C77-48BD-9339-692DC2E3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52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4C2E-2B64-4EAB-9901-4FD5AA65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10D3-51DF-404A-8FE9-01D67B003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50AB4-5E30-4BC4-885D-E2EB14B60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0F0CB-FDDB-4EEC-B025-1F1F18A9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2E5AD-0B34-4B47-9588-BCDD8EC4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F632A-25DA-472D-A0D2-10523ABB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3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0681F-2D85-42F6-941B-FAF6EFD6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0DFDE-E743-4512-8767-800E6EE4D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B6C5D-2548-4C75-8E03-6DBB1A544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426FF-DE77-41DC-91D5-65943936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65362-B852-49CC-B251-A67F92BA7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7B80D-4E24-4AB3-B2ED-8106E073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34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6F744-B05A-40F7-90E8-FB943150D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AC051-D135-473C-B41C-A7753D011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6219F-11DD-4056-93E4-0E4EAAC73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26A6-316C-4637-ADFC-9710ADEE87B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F641D-5E39-4622-9B22-F229BDED4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1B6B9-1B56-4E42-A367-735E2DFAC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ED8F8-44D6-40EB-AC6F-802B0BBE2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33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dnuggets.com/2021/04/zero-shot-learning.html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uggingface.co/datasets/tweet_eva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12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microsoft.com/office/2007/relationships/hdphoto" Target="../media/hdphoto4.wdp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hyperlink" Target="http://35.208.71.201:800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microsoft.com/office/2007/relationships/hdphoto" Target="../media/hdphoto4.wdp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joeddav.github.io/blog/2020/05/29/ZSL.html" TargetMode="External"/><Relationship Id="rId13" Type="http://schemas.openxmlformats.org/officeDocument/2006/relationships/hyperlink" Target="https://youtu.be/J6D-S9gfgwk" TargetMode="External"/><Relationship Id="rId3" Type="http://schemas.microsoft.com/office/2007/relationships/hdphoto" Target="../media/hdphoto2.wdp"/><Relationship Id="rId7" Type="http://schemas.openxmlformats.org/officeDocument/2006/relationships/hyperlink" Target="https://aclanthology.org/N19-1423.pdf" TargetMode="External"/><Relationship Id="rId12" Type="http://schemas.openxmlformats.org/officeDocument/2006/relationships/hyperlink" Target="https://github.com/nlptown/nlp-notebooks/blob/master/Zero-Shot%20Text%20Classification.ipyn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roceedings.neurips.cc/paper/2017/file/3f5ee243547dee91fbd053c1c4a845aa-Paper.pdf" TargetMode="External"/><Relationship Id="rId11" Type="http://schemas.openxmlformats.org/officeDocument/2006/relationships/hyperlink" Target="https://youtu.be/jBnCcr-3bXc" TargetMode="External"/><Relationship Id="rId5" Type="http://schemas.openxmlformats.org/officeDocument/2006/relationships/hyperlink" Target="https://kishaloyhalder.github.io/pdfs/tars_coling2020.pdf" TargetMode="External"/><Relationship Id="rId10" Type="http://schemas.openxmlformats.org/officeDocument/2006/relationships/hyperlink" Target="https://nlp.town/blog/zero-shot-classification/" TargetMode="External"/><Relationship Id="rId4" Type="http://schemas.openxmlformats.org/officeDocument/2006/relationships/hyperlink" Target="https://aclanthology.org/D19-1404.pdf" TargetMode="External"/><Relationship Id="rId9" Type="http://schemas.openxmlformats.org/officeDocument/2006/relationships/hyperlink" Target="https://www.kdnuggets.com/2021/04/zero-shot-learning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i.googleblog.com/2017/08/transformer-novel-neural-network.html" TargetMode="Externa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3A7AE7D-C81C-4211-B2F6-2BC952941F30}"/>
              </a:ext>
            </a:extLst>
          </p:cNvPr>
          <p:cNvGrpSpPr/>
          <p:nvPr/>
        </p:nvGrpSpPr>
        <p:grpSpPr>
          <a:xfrm>
            <a:off x="-25022" y="27754"/>
            <a:ext cx="12256211" cy="3399143"/>
            <a:chOff x="-15480" y="2029"/>
            <a:chExt cx="12256211" cy="3399143"/>
          </a:xfrm>
        </p:grpSpPr>
        <p:sp>
          <p:nvSpPr>
            <p:cNvPr id="16" name="Flowchart: Manual Input 15">
              <a:extLst>
                <a:ext uri="{FF2B5EF4-FFF2-40B4-BE49-F238E27FC236}">
                  <a16:creationId xmlns:a16="http://schemas.microsoft.com/office/drawing/2014/main" id="{A812846B-7869-44FD-BF36-59C40C65079D}"/>
                </a:ext>
              </a:extLst>
            </p:cNvPr>
            <p:cNvSpPr/>
            <p:nvPr/>
          </p:nvSpPr>
          <p:spPr>
            <a:xfrm rot="10860000">
              <a:off x="1396523" y="29139"/>
              <a:ext cx="10844208" cy="301746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34"/>
                <a:gd name="connsiteY0" fmla="*/ 2000 h 10000"/>
                <a:gd name="connsiteX1" fmla="*/ 10000 w 10034"/>
                <a:gd name="connsiteY1" fmla="*/ 0 h 10000"/>
                <a:gd name="connsiteX2" fmla="*/ 10034 w 10034"/>
                <a:gd name="connsiteY2" fmla="*/ 8416 h 10000"/>
                <a:gd name="connsiteX3" fmla="*/ 0 w 10034"/>
                <a:gd name="connsiteY3" fmla="*/ 10000 h 10000"/>
                <a:gd name="connsiteX4" fmla="*/ 0 w 10034"/>
                <a:gd name="connsiteY4" fmla="*/ 2000 h 10000"/>
                <a:gd name="connsiteX0" fmla="*/ 0 w 10034"/>
                <a:gd name="connsiteY0" fmla="*/ 2000 h 9627"/>
                <a:gd name="connsiteX1" fmla="*/ 10000 w 10034"/>
                <a:gd name="connsiteY1" fmla="*/ 0 h 9627"/>
                <a:gd name="connsiteX2" fmla="*/ 10034 w 10034"/>
                <a:gd name="connsiteY2" fmla="*/ 8416 h 9627"/>
                <a:gd name="connsiteX3" fmla="*/ 581 w 10034"/>
                <a:gd name="connsiteY3" fmla="*/ 9627 h 9627"/>
                <a:gd name="connsiteX4" fmla="*/ 0 w 10034"/>
                <a:gd name="connsiteY4" fmla="*/ 2000 h 9627"/>
                <a:gd name="connsiteX0" fmla="*/ 0 w 9749"/>
                <a:gd name="connsiteY0" fmla="*/ 2073 h 10000"/>
                <a:gd name="connsiteX1" fmla="*/ 9715 w 9749"/>
                <a:gd name="connsiteY1" fmla="*/ 0 h 10000"/>
                <a:gd name="connsiteX2" fmla="*/ 9749 w 9749"/>
                <a:gd name="connsiteY2" fmla="*/ 8742 h 10000"/>
                <a:gd name="connsiteX3" fmla="*/ 328 w 9749"/>
                <a:gd name="connsiteY3" fmla="*/ 10000 h 10000"/>
                <a:gd name="connsiteX4" fmla="*/ 0 w 9749"/>
                <a:gd name="connsiteY4" fmla="*/ 2073 h 10000"/>
                <a:gd name="connsiteX0" fmla="*/ 0 w 10000"/>
                <a:gd name="connsiteY0" fmla="*/ 2073 h 9983"/>
                <a:gd name="connsiteX1" fmla="*/ 9965 w 10000"/>
                <a:gd name="connsiteY1" fmla="*/ 0 h 9983"/>
                <a:gd name="connsiteX2" fmla="*/ 10000 w 10000"/>
                <a:gd name="connsiteY2" fmla="*/ 8742 h 9983"/>
                <a:gd name="connsiteX3" fmla="*/ 454 w 10000"/>
                <a:gd name="connsiteY3" fmla="*/ 9983 h 9983"/>
                <a:gd name="connsiteX4" fmla="*/ 0 w 10000"/>
                <a:gd name="connsiteY4" fmla="*/ 2073 h 9983"/>
                <a:gd name="connsiteX0" fmla="*/ 0 w 10036"/>
                <a:gd name="connsiteY0" fmla="*/ 2077 h 10000"/>
                <a:gd name="connsiteX1" fmla="*/ 9965 w 10036"/>
                <a:gd name="connsiteY1" fmla="*/ 0 h 10000"/>
                <a:gd name="connsiteX2" fmla="*/ 10036 w 10036"/>
                <a:gd name="connsiteY2" fmla="*/ 8685 h 10000"/>
                <a:gd name="connsiteX3" fmla="*/ 454 w 10036"/>
                <a:gd name="connsiteY3" fmla="*/ 10000 h 10000"/>
                <a:gd name="connsiteX4" fmla="*/ 0 w 10036"/>
                <a:gd name="connsiteY4" fmla="*/ 2077 h 10000"/>
                <a:gd name="connsiteX0" fmla="*/ 0 w 10036"/>
                <a:gd name="connsiteY0" fmla="*/ 2077 h 10136"/>
                <a:gd name="connsiteX1" fmla="*/ 9965 w 10036"/>
                <a:gd name="connsiteY1" fmla="*/ 0 h 10136"/>
                <a:gd name="connsiteX2" fmla="*/ 10036 w 10036"/>
                <a:gd name="connsiteY2" fmla="*/ 8685 h 10136"/>
                <a:gd name="connsiteX3" fmla="*/ 441 w 10036"/>
                <a:gd name="connsiteY3" fmla="*/ 10136 h 10136"/>
                <a:gd name="connsiteX4" fmla="*/ 0 w 10036"/>
                <a:gd name="connsiteY4" fmla="*/ 2077 h 10136"/>
                <a:gd name="connsiteX0" fmla="*/ 0 w 9674"/>
                <a:gd name="connsiteY0" fmla="*/ 2134 h 10136"/>
                <a:gd name="connsiteX1" fmla="*/ 9603 w 9674"/>
                <a:gd name="connsiteY1" fmla="*/ 0 h 10136"/>
                <a:gd name="connsiteX2" fmla="*/ 9674 w 9674"/>
                <a:gd name="connsiteY2" fmla="*/ 8685 h 10136"/>
                <a:gd name="connsiteX3" fmla="*/ 79 w 9674"/>
                <a:gd name="connsiteY3" fmla="*/ 10136 h 10136"/>
                <a:gd name="connsiteX4" fmla="*/ 0 w 9674"/>
                <a:gd name="connsiteY4" fmla="*/ 2134 h 10136"/>
                <a:gd name="connsiteX0" fmla="*/ 17 w 10017"/>
                <a:gd name="connsiteY0" fmla="*/ 2105 h 10000"/>
                <a:gd name="connsiteX1" fmla="*/ 9944 w 10017"/>
                <a:gd name="connsiteY1" fmla="*/ 0 h 10000"/>
                <a:gd name="connsiteX2" fmla="*/ 10017 w 10017"/>
                <a:gd name="connsiteY2" fmla="*/ 8568 h 10000"/>
                <a:gd name="connsiteX3" fmla="*/ 99 w 10017"/>
                <a:gd name="connsiteY3" fmla="*/ 10000 h 10000"/>
                <a:gd name="connsiteX4" fmla="*/ 17 w 10017"/>
                <a:gd name="connsiteY4" fmla="*/ 2105 h 10000"/>
                <a:gd name="connsiteX0" fmla="*/ 17 w 10017"/>
                <a:gd name="connsiteY0" fmla="*/ 2105 h 10000"/>
                <a:gd name="connsiteX1" fmla="*/ 9944 w 10017"/>
                <a:gd name="connsiteY1" fmla="*/ 0 h 10000"/>
                <a:gd name="connsiteX2" fmla="*/ 10017 w 10017"/>
                <a:gd name="connsiteY2" fmla="*/ 8568 h 10000"/>
                <a:gd name="connsiteX3" fmla="*/ 99 w 10017"/>
                <a:gd name="connsiteY3" fmla="*/ 10000 h 10000"/>
                <a:gd name="connsiteX4" fmla="*/ 17 w 10017"/>
                <a:gd name="connsiteY4" fmla="*/ 2105 h 10000"/>
                <a:gd name="connsiteX0" fmla="*/ 22 w 10022"/>
                <a:gd name="connsiteY0" fmla="*/ 2105 h 8885"/>
                <a:gd name="connsiteX1" fmla="*/ 9949 w 10022"/>
                <a:gd name="connsiteY1" fmla="*/ 0 h 8885"/>
                <a:gd name="connsiteX2" fmla="*/ 10022 w 10022"/>
                <a:gd name="connsiteY2" fmla="*/ 8568 h 8885"/>
                <a:gd name="connsiteX3" fmla="*/ 98 w 10022"/>
                <a:gd name="connsiteY3" fmla="*/ 8885 h 8885"/>
                <a:gd name="connsiteX4" fmla="*/ 22 w 10022"/>
                <a:gd name="connsiteY4" fmla="*/ 2105 h 8885"/>
                <a:gd name="connsiteX0" fmla="*/ 0 w 9978"/>
                <a:gd name="connsiteY0" fmla="*/ 2369 h 10000"/>
                <a:gd name="connsiteX1" fmla="*/ 9905 w 9978"/>
                <a:gd name="connsiteY1" fmla="*/ 0 h 10000"/>
                <a:gd name="connsiteX2" fmla="*/ 9978 w 9978"/>
                <a:gd name="connsiteY2" fmla="*/ 9643 h 10000"/>
                <a:gd name="connsiteX3" fmla="*/ 76 w 9978"/>
                <a:gd name="connsiteY3" fmla="*/ 10000 h 10000"/>
                <a:gd name="connsiteX4" fmla="*/ 0 w 9978"/>
                <a:gd name="connsiteY4" fmla="*/ 236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8" h="10000">
                  <a:moveTo>
                    <a:pt x="0" y="2369"/>
                  </a:moveTo>
                  <a:lnTo>
                    <a:pt x="9905" y="0"/>
                  </a:lnTo>
                  <a:cubicBezTo>
                    <a:pt x="9916" y="3241"/>
                    <a:pt x="9967" y="6403"/>
                    <a:pt x="9978" y="9643"/>
                  </a:cubicBezTo>
                  <a:lnTo>
                    <a:pt x="76" y="10000"/>
                  </a:lnTo>
                  <a:cubicBezTo>
                    <a:pt x="3" y="7099"/>
                    <a:pt x="61" y="5360"/>
                    <a:pt x="0" y="2369"/>
                  </a:cubicBezTo>
                  <a:close/>
                </a:path>
              </a:pathLst>
            </a:custGeom>
            <a:solidFill>
              <a:srgbClr val="656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074" name="Picture 2" descr="Machine Learning PowerPoint Template | Powerpoint templates, Powerpoint, Machine  learning">
              <a:extLst>
                <a:ext uri="{FF2B5EF4-FFF2-40B4-BE49-F238E27FC236}">
                  <a16:creationId xmlns:a16="http://schemas.microsoft.com/office/drawing/2014/main" id="{EC6AD854-6484-4EA3-A764-F7F43BF0A6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" r="46123" b="20999"/>
            <a:stretch/>
          </p:blipFill>
          <p:spPr bwMode="auto">
            <a:xfrm>
              <a:off x="12097" y="18982"/>
              <a:ext cx="4025217" cy="3382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F9C7A5-1E1F-4CC4-AF18-3A545E3681EF}"/>
                </a:ext>
              </a:extLst>
            </p:cNvPr>
            <p:cNvSpPr/>
            <p:nvPr/>
          </p:nvSpPr>
          <p:spPr>
            <a:xfrm rot="21420000">
              <a:off x="-15480" y="2718871"/>
              <a:ext cx="12252356" cy="168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0E083E-2016-4453-AFC7-F02400110616}"/>
                </a:ext>
              </a:extLst>
            </p:cNvPr>
            <p:cNvSpPr/>
            <p:nvPr/>
          </p:nvSpPr>
          <p:spPr>
            <a:xfrm>
              <a:off x="12097" y="2029"/>
              <a:ext cx="12192000" cy="131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6BCDECF-4F31-4302-BB1A-919410A6BD56}"/>
              </a:ext>
            </a:extLst>
          </p:cNvPr>
          <p:cNvSpPr txBox="1"/>
          <p:nvPr/>
        </p:nvSpPr>
        <p:spPr>
          <a:xfrm>
            <a:off x="7237442" y="488131"/>
            <a:ext cx="5215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FFC000"/>
                </a:solidFill>
                <a:latin typeface="Agency FB" panose="020B0503020202020204" pitchFamily="34" charset="0"/>
              </a:rPr>
              <a:t>Zero-Shot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580FA-00FF-4E9B-ACCC-BA524B5AD2FD}"/>
              </a:ext>
            </a:extLst>
          </p:cNvPr>
          <p:cNvSpPr txBox="1"/>
          <p:nvPr/>
        </p:nvSpPr>
        <p:spPr>
          <a:xfrm>
            <a:off x="5896453" y="1309940"/>
            <a:ext cx="6271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gency FB" panose="020B0503020202020204" pitchFamily="34" charset="0"/>
              </a:rPr>
              <a:t>An Overview of SOTA Techniques (TARS, BART)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CAF52F-88B4-4DDB-B6B0-35FAC389D889}"/>
              </a:ext>
            </a:extLst>
          </p:cNvPr>
          <p:cNvGrpSpPr/>
          <p:nvPr/>
        </p:nvGrpSpPr>
        <p:grpSpPr>
          <a:xfrm>
            <a:off x="422109" y="3300947"/>
            <a:ext cx="3338605" cy="3373851"/>
            <a:chOff x="-37117" y="4005941"/>
            <a:chExt cx="3131078" cy="28239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06FB7E-70B4-4348-8F3E-CB9AC437EA31}"/>
                </a:ext>
              </a:extLst>
            </p:cNvPr>
            <p:cNvGrpSpPr/>
            <p:nvPr/>
          </p:nvGrpSpPr>
          <p:grpSpPr>
            <a:xfrm>
              <a:off x="-37117" y="4005941"/>
              <a:ext cx="2892760" cy="2823937"/>
              <a:chOff x="3690279" y="3680639"/>
              <a:chExt cx="2633924" cy="2823937"/>
            </a:xfrm>
            <a:noFill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E3E90D-3DD6-411F-BE9B-B39FA14B6622}"/>
                  </a:ext>
                </a:extLst>
              </p:cNvPr>
              <p:cNvSpPr/>
              <p:nvPr/>
            </p:nvSpPr>
            <p:spPr>
              <a:xfrm>
                <a:off x="3690279" y="3680639"/>
                <a:ext cx="2179243" cy="242382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  <a:alpha val="90000"/>
                    </a:schemeClr>
                  </a:gs>
                  <a:gs pos="100000">
                    <a:srgbClr val="F8F8F8">
                      <a:shade val="100000"/>
                      <a:satMod val="115000"/>
                      <a:lumMod val="0"/>
                      <a:lumOff val="100000"/>
                      <a:alpha val="12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B12D2EA-150E-4BB0-830A-B696DA2982F5}"/>
                  </a:ext>
                </a:extLst>
              </p:cNvPr>
              <p:cNvGrpSpPr/>
              <p:nvPr/>
            </p:nvGrpSpPr>
            <p:grpSpPr>
              <a:xfrm>
                <a:off x="3815368" y="3883841"/>
                <a:ext cx="2508835" cy="2620735"/>
                <a:chOff x="551482" y="3561947"/>
                <a:chExt cx="2508835" cy="2620735"/>
              </a:xfrm>
              <a:grpFill/>
            </p:grpSpPr>
            <p:pic>
              <p:nvPicPr>
                <p:cNvPr id="1026" name="Picture 2" descr="Gangster Clip Art Couples Mafia Clip art - GANGSTER png download -  1000*1053 - Free Transparent Gangster png Download. - Clip Art Library">
                  <a:extLst>
                    <a:ext uri="{FF2B5EF4-FFF2-40B4-BE49-F238E27FC236}">
                      <a16:creationId xmlns:a16="http://schemas.microsoft.com/office/drawing/2014/main" id="{F461B36D-1A20-4BEF-BD86-C47588751C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456"/>
                <a:stretch/>
              </p:blipFill>
              <p:spPr bwMode="auto">
                <a:xfrm>
                  <a:off x="551482" y="3561947"/>
                  <a:ext cx="2212105" cy="2226614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pic>
              <p:nvPicPr>
                <p:cNvPr id="1028" name="Picture 4" descr="MAINGEAR VECTOR | MAINGEAR">
                  <a:extLst>
                    <a:ext uri="{FF2B5EF4-FFF2-40B4-BE49-F238E27FC236}">
                      <a16:creationId xmlns:a16="http://schemas.microsoft.com/office/drawing/2014/main" id="{6CD9FE65-1B5D-485F-93A7-3BB19E7165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1132" y="4370435"/>
                  <a:ext cx="659185" cy="558588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EE1F8D2-7666-4F7E-A322-93D8D4BC2E91}"/>
                    </a:ext>
                  </a:extLst>
                </p:cNvPr>
                <p:cNvSpPr txBox="1"/>
                <p:nvPr/>
              </p:nvSpPr>
              <p:spPr>
                <a:xfrm>
                  <a:off x="551482" y="5782572"/>
                  <a:ext cx="1972733" cy="40011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>
                  <a:spAutoFit/>
                  <a:scene3d>
                    <a:camera prst="orthographicFront"/>
                    <a:lightRig rig="harsh" dir="t"/>
                  </a:scene3d>
                  <a:sp3d extrusionH="57150" prstMaterial="matte">
                    <a:bevelT w="63500" h="12700" prst="angle"/>
                    <a:contourClr>
                      <a:schemeClr val="bg1">
                        <a:lumMod val="65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en-US" sz="2000" b="1" dirty="0">
                      <a:ln/>
                      <a:solidFill>
                        <a:schemeClr val="accent3"/>
                      </a:solidFill>
                    </a:rPr>
                    <a:t>The Unemployed</a:t>
                  </a:r>
                </a:p>
              </p:txBody>
            </p:sp>
            <p:pic>
              <p:nvPicPr>
                <p:cNvPr id="1030" name="Picture 6" descr="Tablet Chart icon vector">
                  <a:extLst>
                    <a:ext uri="{FF2B5EF4-FFF2-40B4-BE49-F238E27FC236}">
                      <a16:creationId xmlns:a16="http://schemas.microsoft.com/office/drawing/2014/main" id="{6D8D6722-FF7B-4DDF-A26B-5B90C16D21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8667" b="81778" l="28444" r="72889"/>
                          </a14:imgEffect>
                          <a14:imgEffect>
                            <a14:artisticGlowEdg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678876">
                  <a:off x="589608" y="3724434"/>
                  <a:ext cx="473323" cy="473323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pic>
              <p:nvPicPr>
                <p:cNvPr id="1038" name="Picture 14" descr="Artificial Neural Network Images, Stock Photos &amp;amp; Vectors | Shutterstock">
                  <a:extLst>
                    <a:ext uri="{FF2B5EF4-FFF2-40B4-BE49-F238E27FC236}">
                      <a16:creationId xmlns:a16="http://schemas.microsoft.com/office/drawing/2014/main" id="{E7DF9AE6-72D6-4143-8D01-9C221A7748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10" t="15142" r="15984" b="22890"/>
                <a:stretch/>
              </p:blipFill>
              <p:spPr bwMode="auto">
                <a:xfrm rot="12220119" flipH="1" flipV="1">
                  <a:off x="2718276" y="4481356"/>
                  <a:ext cx="268320" cy="127871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</p:grpSp>
        <p:pic>
          <p:nvPicPr>
            <p:cNvPr id="1046" name="Picture 22" descr="Most Wanted Images, Stock Photos &amp;amp; Vectors | Shutterstock">
              <a:extLst>
                <a:ext uri="{FF2B5EF4-FFF2-40B4-BE49-F238E27FC236}">
                  <a16:creationId xmlns:a16="http://schemas.microsoft.com/office/drawing/2014/main" id="{72E5D6D8-E12B-4D18-9E19-F4301357D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2" t="16946" r="7566" b="23744"/>
            <a:stretch/>
          </p:blipFill>
          <p:spPr bwMode="auto">
            <a:xfrm rot="20897883">
              <a:off x="1790204" y="5780325"/>
              <a:ext cx="1303757" cy="49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1A6FC06-01AB-48A9-9D8F-9BB87F4FDC81}"/>
              </a:ext>
            </a:extLst>
          </p:cNvPr>
          <p:cNvSpPr txBox="1"/>
          <p:nvPr/>
        </p:nvSpPr>
        <p:spPr>
          <a:xfrm>
            <a:off x="6827439" y="3063719"/>
            <a:ext cx="5320813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latin typeface="Segoe UI" panose="020B0502040204020203" pitchFamily="34" charset="0"/>
                <a:cs typeface="Segoe UI" panose="020B0502040204020203" pitchFamily="34" charset="0"/>
              </a:rPr>
              <a:t>CS725: </a:t>
            </a:r>
            <a:r>
              <a:rPr lang="en-US" sz="2000" dirty="0">
                <a:ln/>
                <a:latin typeface="Segoe UI" panose="020B0502040204020203" pitchFamily="34" charset="0"/>
                <a:cs typeface="Segoe UI" panose="020B0502040204020203" pitchFamily="34" charset="0"/>
              </a:rPr>
              <a:t>Foundations of Machine Learning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D58B6A-04A3-4E7E-A12B-AD0B7327AB3C}"/>
              </a:ext>
            </a:extLst>
          </p:cNvPr>
          <p:cNvSpPr txBox="1"/>
          <p:nvPr/>
        </p:nvSpPr>
        <p:spPr>
          <a:xfrm>
            <a:off x="8022695" y="3426897"/>
            <a:ext cx="4176451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latin typeface="Segoe UI" panose="020B0502040204020203" pitchFamily="34" charset="0"/>
                <a:cs typeface="Segoe UI" panose="020B0502040204020203" pitchFamily="34" charset="0"/>
              </a:rPr>
              <a:t>Instructor</a:t>
            </a:r>
            <a:r>
              <a:rPr lang="en-US" sz="2000" dirty="0">
                <a:ln/>
                <a:latin typeface="Segoe UI" panose="020B0502040204020203" pitchFamily="34" charset="0"/>
                <a:cs typeface="Segoe UI" panose="020B0502040204020203" pitchFamily="34" charset="0"/>
              </a:rPr>
              <a:t>: Prof. Preethi Jyothi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9443FF-38F5-4153-9D9E-9CC919A615D8}"/>
              </a:ext>
            </a:extLst>
          </p:cNvPr>
          <p:cNvSpPr txBox="1"/>
          <p:nvPr/>
        </p:nvSpPr>
        <p:spPr>
          <a:xfrm>
            <a:off x="4294558" y="5807020"/>
            <a:ext cx="2006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Mahim</a:t>
            </a:r>
            <a:r>
              <a:rPr lang="en-IN" sz="2000" b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IN" sz="2000" b="1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Katiha</a:t>
            </a:r>
            <a:endParaRPr lang="en-IN" sz="2000" b="1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8993EF-1C78-4973-A611-27465C589758}"/>
              </a:ext>
            </a:extLst>
          </p:cNvPr>
          <p:cNvSpPr txBox="1"/>
          <p:nvPr/>
        </p:nvSpPr>
        <p:spPr>
          <a:xfrm>
            <a:off x="6316234" y="5800904"/>
            <a:ext cx="3066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Subhadeep</a:t>
            </a:r>
            <a:r>
              <a:rPr lang="en-IN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Chaudhuri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29C601-9270-4AA2-9C6F-D787F81E8B45}"/>
              </a:ext>
            </a:extLst>
          </p:cNvPr>
          <p:cNvSpPr txBox="1"/>
          <p:nvPr/>
        </p:nvSpPr>
        <p:spPr>
          <a:xfrm>
            <a:off x="9286338" y="5786390"/>
            <a:ext cx="2896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Saptarshi</a:t>
            </a:r>
            <a:r>
              <a:rPr lang="en-IN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Majumder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36D53E-3F68-4517-94FD-3C86E4811000}"/>
              </a:ext>
            </a:extLst>
          </p:cNvPr>
          <p:cNvSpPr txBox="1"/>
          <p:nvPr/>
        </p:nvSpPr>
        <p:spPr>
          <a:xfrm>
            <a:off x="4973895" y="6177125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dirty="0">
                <a:solidFill>
                  <a:schemeClr val="tx1"/>
                </a:solidFill>
              </a:rPr>
              <a:t>19i190002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2B4442-46AF-4E48-87CA-5BE49FEC6DCB}"/>
              </a:ext>
            </a:extLst>
          </p:cNvPr>
          <p:cNvSpPr txBox="1"/>
          <p:nvPr/>
        </p:nvSpPr>
        <p:spPr>
          <a:xfrm>
            <a:off x="7976946" y="6137936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dirty="0">
                <a:solidFill>
                  <a:schemeClr val="tx1"/>
                </a:solidFill>
              </a:rPr>
              <a:t>19i190010</a:t>
            </a:r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E431F9-1A37-4303-A165-67454F620695}"/>
              </a:ext>
            </a:extLst>
          </p:cNvPr>
          <p:cNvSpPr txBox="1"/>
          <p:nvPr/>
        </p:nvSpPr>
        <p:spPr>
          <a:xfrm>
            <a:off x="10727491" y="6124255"/>
            <a:ext cx="1367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dirty="0">
                <a:solidFill>
                  <a:schemeClr val="tx1"/>
                </a:solidFill>
              </a:rPr>
              <a:t>19i190011</a:t>
            </a:r>
            <a:endParaRPr lang="en-I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9D5B9B-27B8-4217-9237-3CD31D66D0E1}"/>
              </a:ext>
            </a:extLst>
          </p:cNvPr>
          <p:cNvGrpSpPr/>
          <p:nvPr/>
        </p:nvGrpSpPr>
        <p:grpSpPr>
          <a:xfrm>
            <a:off x="5524210" y="4901013"/>
            <a:ext cx="6329006" cy="652788"/>
            <a:chOff x="5662418" y="4729293"/>
            <a:chExt cx="6329006" cy="65278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1E24EC-03DF-4E3B-80BE-000CF75CC2CD}"/>
                </a:ext>
              </a:extLst>
            </p:cNvPr>
            <p:cNvGrpSpPr/>
            <p:nvPr/>
          </p:nvGrpSpPr>
          <p:grpSpPr>
            <a:xfrm>
              <a:off x="5662418" y="4761593"/>
              <a:ext cx="5746014" cy="620488"/>
              <a:chOff x="3712304" y="4745932"/>
              <a:chExt cx="5746014" cy="62048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5F19A46-2C3A-4708-A1A4-AA5BAAA9EB41}"/>
                  </a:ext>
                </a:extLst>
              </p:cNvPr>
              <p:cNvSpPr/>
              <p:nvPr/>
            </p:nvSpPr>
            <p:spPr>
              <a:xfrm>
                <a:off x="3712304" y="4745932"/>
                <a:ext cx="5746014" cy="620488"/>
              </a:xfrm>
              <a:prstGeom prst="rect">
                <a:avLst/>
              </a:prstGeom>
              <a:gradFill flip="none" rotWithShape="1">
                <a:gsLst>
                  <a:gs pos="88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2A0DAB4-4C60-444F-A805-C610BF59C964}"/>
                  </a:ext>
                </a:extLst>
              </p:cNvPr>
              <p:cNvSpPr txBox="1"/>
              <p:nvPr/>
            </p:nvSpPr>
            <p:spPr>
              <a:xfrm>
                <a:off x="5107179" y="4776340"/>
                <a:ext cx="426052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2800" b="1" dirty="0">
                    <a:ln/>
                    <a:solidFill>
                      <a:schemeClr val="accent3"/>
                    </a:solidFill>
                  </a:rPr>
                  <a:t>Who are </a:t>
                </a:r>
                <a:r>
                  <a:rPr lang="en-US" sz="2800" b="1" dirty="0">
                    <a:ln/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 Unemployed</a:t>
                </a:r>
                <a:r>
                  <a:rPr lang="en-US" sz="2800" b="1" dirty="0">
                    <a:ln/>
                    <a:solidFill>
                      <a:schemeClr val="accent3"/>
                    </a:solidFill>
                  </a:rPr>
                  <a:t>?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C9002F-5C6D-434D-9082-2FB9D019D1C9}"/>
                </a:ext>
              </a:extLst>
            </p:cNvPr>
            <p:cNvSpPr/>
            <p:nvPr/>
          </p:nvSpPr>
          <p:spPr>
            <a:xfrm>
              <a:off x="11531799" y="4729293"/>
              <a:ext cx="459625" cy="6204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0762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47EF44-57B2-4E39-815E-B6D3684414B9}"/>
              </a:ext>
            </a:extLst>
          </p:cNvPr>
          <p:cNvSpPr/>
          <p:nvPr/>
        </p:nvSpPr>
        <p:spPr>
          <a:xfrm>
            <a:off x="235473" y="1733807"/>
            <a:ext cx="5738908" cy="4608945"/>
          </a:xfrm>
          <a:prstGeom prst="roundRect">
            <a:avLst>
              <a:gd name="adj" fmla="val 11857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127000" sx="101000" sy="101000" algn="ctr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F72FC6-BA6C-40E5-84BA-0DD17C0D995F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F6B3E-2289-4459-908B-BE037E96204D}"/>
              </a:ext>
            </a:extLst>
          </p:cNvPr>
          <p:cNvSpPr txBox="1"/>
          <p:nvPr/>
        </p:nvSpPr>
        <p:spPr>
          <a:xfrm>
            <a:off x="666014" y="151179"/>
            <a:ext cx="6683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Approaches</a:t>
            </a:r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to ZSL</a:t>
            </a:r>
            <a:endParaRPr lang="en-IN" sz="4800" b="1" dirty="0">
              <a:latin typeface="Agency FB" panose="020B0503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D59BB1DD-6848-4289-82A2-FA475DC9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43A37-DD19-43D8-8DCA-59FDEB403D02}"/>
              </a:ext>
            </a:extLst>
          </p:cNvPr>
          <p:cNvSpPr txBox="1"/>
          <p:nvPr/>
        </p:nvSpPr>
        <p:spPr>
          <a:xfrm>
            <a:off x="235473" y="1173325"/>
            <a:ext cx="90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There are two common approaches used to solve the zero-shot recognition problems.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F0AF6-5BB0-40D9-B087-825B72916424}"/>
              </a:ext>
            </a:extLst>
          </p:cNvPr>
          <p:cNvSpPr txBox="1"/>
          <p:nvPr/>
        </p:nvSpPr>
        <p:spPr>
          <a:xfrm>
            <a:off x="1452248" y="1869378"/>
            <a:ext cx="2957048" cy="46934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Embedding-based Approach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CE7D56-5348-4089-B8CE-0C21D006E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0" y="2883768"/>
            <a:ext cx="5480970" cy="30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ECFA5F9-84A4-41FB-90B4-D43C1E7F4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195" y="2579880"/>
            <a:ext cx="3986605" cy="340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B45B57-538A-4F7B-8578-A9621FEF54AA}"/>
              </a:ext>
            </a:extLst>
          </p:cNvPr>
          <p:cNvSpPr txBox="1"/>
          <p:nvPr/>
        </p:nvSpPr>
        <p:spPr>
          <a:xfrm>
            <a:off x="7247429" y="1869378"/>
            <a:ext cx="359696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Generative Model-based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1698BA-88EB-4BFF-AA76-A5354696E6FD}"/>
              </a:ext>
            </a:extLst>
          </p:cNvPr>
          <p:cNvSpPr/>
          <p:nvPr/>
        </p:nvSpPr>
        <p:spPr>
          <a:xfrm>
            <a:off x="6326382" y="1733807"/>
            <a:ext cx="5405138" cy="4608945"/>
          </a:xfrm>
          <a:prstGeom prst="roundRect">
            <a:avLst>
              <a:gd name="adj" fmla="val 9653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127000" sx="101000" sy="101000" algn="ctr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679E07-640D-4A8A-AE91-AAC8D73F919C}"/>
              </a:ext>
            </a:extLst>
          </p:cNvPr>
          <p:cNvSpPr txBox="1"/>
          <p:nvPr/>
        </p:nvSpPr>
        <p:spPr>
          <a:xfrm>
            <a:off x="7366987" y="6520305"/>
            <a:ext cx="4812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6"/>
              </a:rPr>
              <a:t>https://www.kdnuggets.com/2021/04/zero-shot-learning.html</a:t>
            </a:r>
            <a:endParaRPr lang="en-I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282D8-DC0C-4F7F-944C-9AC2D878A8C2}"/>
              </a:ext>
            </a:extLst>
          </p:cNvPr>
          <p:cNvSpPr txBox="1"/>
          <p:nvPr/>
        </p:nvSpPr>
        <p:spPr>
          <a:xfrm>
            <a:off x="5941450" y="6520304"/>
            <a:ext cx="154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Snips taken from :</a:t>
            </a:r>
          </a:p>
        </p:txBody>
      </p:sp>
    </p:spTree>
    <p:extLst>
      <p:ext uri="{BB962C8B-B14F-4D97-AF65-F5344CB8AC3E}">
        <p14:creationId xmlns:p14="http://schemas.microsoft.com/office/powerpoint/2010/main" val="228098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6FA1C-84A0-44D7-9883-8F24C7A8C6B5}"/>
              </a:ext>
            </a:extLst>
          </p:cNvPr>
          <p:cNvGrpSpPr/>
          <p:nvPr/>
        </p:nvGrpSpPr>
        <p:grpSpPr>
          <a:xfrm>
            <a:off x="2607876" y="0"/>
            <a:ext cx="9584124" cy="6858278"/>
            <a:chOff x="2607876" y="0"/>
            <a:chExt cx="9584124" cy="6858278"/>
          </a:xfrm>
        </p:grpSpPr>
        <p:pic>
          <p:nvPicPr>
            <p:cNvPr id="12" name="Picture 2" descr="Thank You Clipart Free Download | 1,000 Thank You free illustrations">
              <a:extLst>
                <a:ext uri="{FF2B5EF4-FFF2-40B4-BE49-F238E27FC236}">
                  <a16:creationId xmlns:a16="http://schemas.microsoft.com/office/drawing/2014/main" id="{B9929826-5E40-491F-A240-F4BEFF8B6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876" y="0"/>
              <a:ext cx="9584124" cy="6858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9E6ECF-A105-4AFF-861D-B21B89043798}"/>
                </a:ext>
              </a:extLst>
            </p:cNvPr>
            <p:cNvSpPr/>
            <p:nvPr/>
          </p:nvSpPr>
          <p:spPr>
            <a:xfrm>
              <a:off x="3149600" y="2447636"/>
              <a:ext cx="3038764" cy="1893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C3D287-0426-4162-8A37-01F1E9B2EA7D}"/>
              </a:ext>
            </a:extLst>
          </p:cNvPr>
          <p:cNvSpPr txBox="1"/>
          <p:nvPr/>
        </p:nvSpPr>
        <p:spPr>
          <a:xfrm>
            <a:off x="633441" y="3429000"/>
            <a:ext cx="6441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FFC000"/>
                </a:solidFill>
                <a:latin typeface="Agency FB" panose="020B0503020202020204" pitchFamily="34" charset="0"/>
              </a:rPr>
              <a:t>Models </a:t>
            </a:r>
          </a:p>
          <a:p>
            <a:r>
              <a:rPr lang="en-IN" sz="6000" b="1" dirty="0">
                <a:solidFill>
                  <a:srgbClr val="FFC000"/>
                </a:solidFill>
                <a:latin typeface="Agency FB" panose="020B0503020202020204" pitchFamily="34" charset="0"/>
              </a:rPr>
              <a:t>and Experiments</a:t>
            </a:r>
          </a:p>
        </p:txBody>
      </p:sp>
    </p:spTree>
    <p:extLst>
      <p:ext uri="{BB962C8B-B14F-4D97-AF65-F5344CB8AC3E}">
        <p14:creationId xmlns:p14="http://schemas.microsoft.com/office/powerpoint/2010/main" val="773342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0DE793-BB3B-42F8-85BD-EA706360CE64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DD589-84EF-42E7-9122-09E8515C7C4A}"/>
              </a:ext>
            </a:extLst>
          </p:cNvPr>
          <p:cNvSpPr txBox="1"/>
          <p:nvPr/>
        </p:nvSpPr>
        <p:spPr>
          <a:xfrm>
            <a:off x="666014" y="151179"/>
            <a:ext cx="6683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Simple Experiment</a:t>
            </a:r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Performed</a:t>
            </a:r>
            <a:endParaRPr lang="en-IN" sz="4800" b="1" dirty="0">
              <a:latin typeface="Agency FB" panose="020B0503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0B4DB1BC-C5DD-4A09-8505-AED88482C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FA804B-979F-421A-9839-FC251EBC3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9"/>
          <a:stretch/>
        </p:blipFill>
        <p:spPr>
          <a:xfrm>
            <a:off x="521392" y="1293289"/>
            <a:ext cx="7211431" cy="21720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DA3B8B-7195-4C34-8F51-820A01318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93" y="3928753"/>
            <a:ext cx="7211431" cy="2362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732E0B-5A20-4649-9FF8-19825956B7E4}"/>
              </a:ext>
            </a:extLst>
          </p:cNvPr>
          <p:cNvSpPr txBox="1"/>
          <p:nvPr/>
        </p:nvSpPr>
        <p:spPr>
          <a:xfrm>
            <a:off x="7435273" y="2853075"/>
            <a:ext cx="474386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b="0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B8027A5-E534-4747-A30D-DEB1F63DAD03}"/>
              </a:ext>
            </a:extLst>
          </p:cNvPr>
          <p:cNvSpPr/>
          <p:nvPr/>
        </p:nvSpPr>
        <p:spPr>
          <a:xfrm>
            <a:off x="7349924" y="2853075"/>
            <a:ext cx="4262138" cy="1012254"/>
          </a:xfrm>
          <a:prstGeom prst="wedgeRoundRectCallout">
            <a:avLst>
              <a:gd name="adj1" fmla="val -55044"/>
              <a:gd name="adj2" fmla="val 88031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Adding a new label </a:t>
            </a:r>
            <a:r>
              <a:rPr lang="en-US" b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'politics'</a:t>
            </a:r>
            <a:r>
              <a:rPr lang="en-US" b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to find similarity of the sentence with new label or category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EDF922AF-D722-4521-A6DE-1524853CC936}"/>
              </a:ext>
            </a:extLst>
          </p:cNvPr>
          <p:cNvSpPr/>
          <p:nvPr/>
        </p:nvSpPr>
        <p:spPr>
          <a:xfrm>
            <a:off x="6345384" y="5218641"/>
            <a:ext cx="1847272" cy="206474"/>
          </a:xfrm>
          <a:prstGeom prst="leftArrow">
            <a:avLst>
              <a:gd name="adj1" fmla="val 39050"/>
              <a:gd name="adj2" fmla="val 146720"/>
            </a:avLst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71B12A-8258-4857-8625-2A7A3B9665C0}"/>
              </a:ext>
            </a:extLst>
          </p:cNvPr>
          <p:cNvSpPr txBox="1"/>
          <p:nvPr/>
        </p:nvSpPr>
        <p:spPr>
          <a:xfrm>
            <a:off x="8368144" y="5101808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Indeed, higher similarity found!</a:t>
            </a:r>
          </a:p>
        </p:txBody>
      </p:sp>
    </p:spTree>
    <p:extLst>
      <p:ext uri="{BB962C8B-B14F-4D97-AF65-F5344CB8AC3E}">
        <p14:creationId xmlns:p14="http://schemas.microsoft.com/office/powerpoint/2010/main" val="53370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F72FC6-BA6C-40E5-84BA-0DD17C0D995F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F6B3E-2289-4459-908B-BE037E96204D}"/>
              </a:ext>
            </a:extLst>
          </p:cNvPr>
          <p:cNvSpPr txBox="1"/>
          <p:nvPr/>
        </p:nvSpPr>
        <p:spPr>
          <a:xfrm>
            <a:off x="666014" y="151179"/>
            <a:ext cx="6683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Data Set</a:t>
            </a:r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Considered</a:t>
            </a:r>
            <a:endParaRPr lang="en-IN" sz="4800" b="1" dirty="0">
              <a:latin typeface="Agency FB" panose="020B0503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D59BB1DD-6848-4289-82A2-FA475DC9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16797-03C8-44CB-9D89-F729F547768D}"/>
              </a:ext>
            </a:extLst>
          </p:cNvPr>
          <p:cNvSpPr txBox="1"/>
          <p:nvPr/>
        </p:nvSpPr>
        <p:spPr>
          <a:xfrm>
            <a:off x="4707845" y="1158279"/>
            <a:ext cx="4376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HuggingFace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 ‘</a:t>
            </a:r>
            <a:r>
              <a:rPr lang="en-IN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yahoo_answers_topics</a:t>
            </a:r>
            <a:r>
              <a:rPr lang="en-IN" sz="1600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D8F00C-6B66-40A2-88D0-47D75F2E013E}"/>
              </a:ext>
            </a:extLst>
          </p:cNvPr>
          <p:cNvSpPr txBox="1"/>
          <p:nvPr/>
        </p:nvSpPr>
        <p:spPr>
          <a:xfrm>
            <a:off x="1277461" y="2721569"/>
            <a:ext cx="102012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 err="1">
                <a:solidFill>
                  <a:srgbClr val="52525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TweetEval</a:t>
            </a:r>
            <a:r>
              <a:rPr lang="en-US" sz="1600" b="0" i="0" dirty="0">
                <a:solidFill>
                  <a:srgbClr val="52525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consists of seven heterogenous tasks in Twitter, all framed as multi-class tweet classification.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98E59-BCAE-4A62-9697-53EC22852FC8}"/>
              </a:ext>
            </a:extLst>
          </p:cNvPr>
          <p:cNvSpPr txBox="1"/>
          <p:nvPr/>
        </p:nvSpPr>
        <p:spPr>
          <a:xfrm>
            <a:off x="1277461" y="1583777"/>
            <a:ext cx="8876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onstructed from the main Yahoo! Answers dataset, using 10 largest main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 class contains 140,000 training samples &amp; 6,000 testing samples.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389BE2-0659-41D7-91B8-ACEA7880D6B3}"/>
              </a:ext>
            </a:extLst>
          </p:cNvPr>
          <p:cNvGrpSpPr/>
          <p:nvPr/>
        </p:nvGrpSpPr>
        <p:grpSpPr>
          <a:xfrm>
            <a:off x="521393" y="3251383"/>
            <a:ext cx="10201275" cy="2212917"/>
            <a:chOff x="521393" y="3251383"/>
            <a:chExt cx="10201275" cy="22129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311AEB-C8A9-4CAF-B12C-0E2CBFF9B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393" y="3251383"/>
              <a:ext cx="10201275" cy="221291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264A09-62E3-4ED6-9D59-864E7375112C}"/>
                </a:ext>
              </a:extLst>
            </p:cNvPr>
            <p:cNvSpPr txBox="1"/>
            <p:nvPr/>
          </p:nvSpPr>
          <p:spPr>
            <a:xfrm>
              <a:off x="7807959" y="3297015"/>
              <a:ext cx="2886509" cy="338554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0" dirty="0">
                  <a:solidFill>
                    <a:srgbClr val="A31515"/>
                  </a:solidFill>
                  <a:effectLst/>
                  <a:latin typeface="Courier New" panose="02070309020205020404" pitchFamily="49" charset="0"/>
                </a:rPr>
                <a:t>'</a:t>
              </a:r>
              <a:r>
                <a:rPr lang="en-IN" sz="1600" b="0" dirty="0" err="1">
                  <a:solidFill>
                    <a:srgbClr val="A31515"/>
                  </a:solidFill>
                  <a:effectLst/>
                  <a:latin typeface="Courier New" panose="02070309020205020404" pitchFamily="49" charset="0"/>
                </a:rPr>
                <a:t>tweet_eval</a:t>
              </a:r>
              <a:r>
                <a:rPr lang="en-IN" sz="16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 (</a:t>
              </a:r>
              <a:r>
                <a:rPr lang="en-IN" sz="1600" b="0" dirty="0">
                  <a:solidFill>
                    <a:srgbClr val="A31515"/>
                  </a:solidFill>
                  <a:effectLst/>
                  <a:latin typeface="Courier New" panose="02070309020205020404" pitchFamily="49" charset="0"/>
                </a:rPr>
                <a:t>emotion)'</a:t>
              </a:r>
              <a:endPara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3026BD10-CF95-4EB9-8F76-CD0C83416C19}"/>
                </a:ext>
              </a:extLst>
            </p:cNvPr>
            <p:cNvSpPr/>
            <p:nvPr/>
          </p:nvSpPr>
          <p:spPr>
            <a:xfrm>
              <a:off x="7144512" y="3284718"/>
              <a:ext cx="616197" cy="369332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2a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35D11E0-9DC6-4741-9EBE-D644A3FE8661}"/>
              </a:ext>
            </a:extLst>
          </p:cNvPr>
          <p:cNvSpPr txBox="1"/>
          <p:nvPr/>
        </p:nvSpPr>
        <p:spPr>
          <a:xfrm>
            <a:off x="778138" y="1122262"/>
            <a:ext cx="3818326" cy="37457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Yahoo! Answers topic classification</a:t>
            </a:r>
            <a:endParaRPr lang="en-IN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4971CD-B0DD-4B2A-8A38-DA349F08B90A}"/>
              </a:ext>
            </a:extLst>
          </p:cNvPr>
          <p:cNvSpPr txBox="1"/>
          <p:nvPr/>
        </p:nvSpPr>
        <p:spPr>
          <a:xfrm>
            <a:off x="778138" y="2337957"/>
            <a:ext cx="1252037" cy="37457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i="0" dirty="0" err="1">
                <a:solidFill>
                  <a:srgbClr val="52525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TweetEval</a:t>
            </a:r>
            <a:endParaRPr lang="en-IN" sz="1600" b="1" dirty="0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92534DB6-22BA-4F13-9718-BF3EC0D59A77}"/>
              </a:ext>
            </a:extLst>
          </p:cNvPr>
          <p:cNvSpPr/>
          <p:nvPr/>
        </p:nvSpPr>
        <p:spPr>
          <a:xfrm>
            <a:off x="262360" y="2336609"/>
            <a:ext cx="371492" cy="361757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7CE393-1F77-4182-B57F-DE5E6B927F60}"/>
              </a:ext>
            </a:extLst>
          </p:cNvPr>
          <p:cNvGrpSpPr/>
          <p:nvPr/>
        </p:nvGrpSpPr>
        <p:grpSpPr>
          <a:xfrm>
            <a:off x="1277461" y="4041863"/>
            <a:ext cx="10620375" cy="2237662"/>
            <a:chOff x="1277461" y="4041863"/>
            <a:chExt cx="10620375" cy="22376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6CBC74-9B7A-44E1-BEC7-D9C64DBC0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7461" y="4041863"/>
              <a:ext cx="10620375" cy="223766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A8987-2D4D-4D19-89AD-9E746AAD9DE6}"/>
                </a:ext>
              </a:extLst>
            </p:cNvPr>
            <p:cNvSpPr txBox="1"/>
            <p:nvPr/>
          </p:nvSpPr>
          <p:spPr>
            <a:xfrm>
              <a:off x="8612880" y="4129172"/>
              <a:ext cx="3190428" cy="338554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0" dirty="0">
                  <a:solidFill>
                    <a:srgbClr val="A31515"/>
                  </a:solidFill>
                  <a:effectLst/>
                  <a:latin typeface="Courier New" panose="02070309020205020404" pitchFamily="49" charset="0"/>
                </a:rPr>
                <a:t>'</a:t>
              </a:r>
              <a:r>
                <a:rPr lang="en-IN" sz="1600" b="0" dirty="0" err="1">
                  <a:solidFill>
                    <a:srgbClr val="A31515"/>
                  </a:solidFill>
                  <a:effectLst/>
                  <a:latin typeface="Courier New" panose="02070309020205020404" pitchFamily="49" charset="0"/>
                </a:rPr>
                <a:t>tweet_eval</a:t>
              </a:r>
              <a:r>
                <a:rPr lang="en-IN" sz="16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 (</a:t>
              </a:r>
              <a:r>
                <a:rPr lang="en-IN" sz="1600" b="0" dirty="0">
                  <a:solidFill>
                    <a:srgbClr val="A31515"/>
                  </a:solidFill>
                  <a:effectLst/>
                  <a:latin typeface="Courier New" panose="02070309020205020404" pitchFamily="49" charset="0"/>
                </a:rPr>
                <a:t>sentiment)'</a:t>
              </a:r>
              <a:endParaRPr lang="en-IN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D3B1A98-6D78-4F84-9BCD-7CBACD693FE9}"/>
                </a:ext>
              </a:extLst>
            </p:cNvPr>
            <p:cNvSpPr/>
            <p:nvPr/>
          </p:nvSpPr>
          <p:spPr>
            <a:xfrm>
              <a:off x="7945798" y="4111191"/>
              <a:ext cx="616197" cy="369332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2b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3CC0C6D-2596-43F6-8F6A-B24A7D542BDE}"/>
              </a:ext>
            </a:extLst>
          </p:cNvPr>
          <p:cNvSpPr txBox="1"/>
          <p:nvPr/>
        </p:nvSpPr>
        <p:spPr>
          <a:xfrm>
            <a:off x="2106406" y="2378495"/>
            <a:ext cx="3122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HuggingFace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 ‘</a:t>
            </a:r>
            <a:r>
              <a:rPr lang="en-IN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tweet_eval</a:t>
            </a:r>
            <a:r>
              <a:rPr lang="en-IN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E8F67E-8499-4FDF-B7BF-95449E20CD59}"/>
              </a:ext>
            </a:extLst>
          </p:cNvPr>
          <p:cNvSpPr txBox="1"/>
          <p:nvPr/>
        </p:nvSpPr>
        <p:spPr>
          <a:xfrm>
            <a:off x="8584305" y="6502817"/>
            <a:ext cx="3455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6"/>
              </a:rPr>
              <a:t>https://huggingface.co/datasets/tweet_eval</a:t>
            </a:r>
            <a:endParaRPr lang="en-IN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DF6022-B445-4676-BF3F-ACB7307F5EEF}"/>
              </a:ext>
            </a:extLst>
          </p:cNvPr>
          <p:cNvSpPr txBox="1"/>
          <p:nvPr/>
        </p:nvSpPr>
        <p:spPr>
          <a:xfrm>
            <a:off x="5285666" y="6512117"/>
            <a:ext cx="3455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Snips taken from Hugging Face dataset repo:</a:t>
            </a: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7B0399E-8492-4FDA-96D9-23BDAE284179}"/>
              </a:ext>
            </a:extLst>
          </p:cNvPr>
          <p:cNvSpPr/>
          <p:nvPr/>
        </p:nvSpPr>
        <p:spPr>
          <a:xfrm>
            <a:off x="262360" y="1136370"/>
            <a:ext cx="371492" cy="361757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57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1" grpId="0"/>
      <p:bldP spid="25" grpId="0" animBg="1"/>
      <p:bldP spid="27" grpId="0" animBg="1"/>
      <p:bldP spid="29" grpId="0" animBg="1"/>
      <p:bldP spid="31" grpId="0"/>
      <p:bldP spid="34" grpId="0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BEA7176-4A71-4A1B-8619-23B20F36D73D}"/>
              </a:ext>
            </a:extLst>
          </p:cNvPr>
          <p:cNvSpPr/>
          <p:nvPr/>
        </p:nvSpPr>
        <p:spPr>
          <a:xfrm>
            <a:off x="2653334" y="5464388"/>
            <a:ext cx="6549602" cy="6189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I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Bidirectional </a:t>
            </a:r>
            <a:r>
              <a:rPr lang="en-I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en-I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(e.g., BERT) </a:t>
            </a:r>
          </a:p>
          <a:p>
            <a:pPr marL="342900" indent="-342900">
              <a:buAutoNum type="arabicPeriod"/>
            </a:pPr>
            <a:r>
              <a:rPr lang="en-I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Autoregressive </a:t>
            </a:r>
            <a:r>
              <a:rPr lang="en-I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en-I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(e.g., GPT) into Seq2Seq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F72FC6-BA6C-40E5-84BA-0DD17C0D995F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F6B3E-2289-4459-908B-BE037E96204D}"/>
              </a:ext>
            </a:extLst>
          </p:cNvPr>
          <p:cNvSpPr txBox="1"/>
          <p:nvPr/>
        </p:nvSpPr>
        <p:spPr>
          <a:xfrm>
            <a:off x="666014" y="151179"/>
            <a:ext cx="6683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Models</a:t>
            </a:r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Considered</a:t>
            </a:r>
            <a:endParaRPr lang="en-IN" sz="4800" b="1" dirty="0">
              <a:latin typeface="Agency FB" panose="020B0503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D59BB1DD-6848-4289-82A2-FA475DC9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019BEF-15E9-4232-B7B3-002D06558B4B}"/>
              </a:ext>
            </a:extLst>
          </p:cNvPr>
          <p:cNvSpPr txBox="1"/>
          <p:nvPr/>
        </p:nvSpPr>
        <p:spPr>
          <a:xfrm>
            <a:off x="338708" y="1180775"/>
            <a:ext cx="1784087" cy="374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52525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TARS Classifier</a:t>
            </a:r>
            <a:endParaRPr lang="en-IN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48058-0278-4C89-BE55-7B08E76A539C}"/>
              </a:ext>
            </a:extLst>
          </p:cNvPr>
          <p:cNvSpPr txBox="1"/>
          <p:nvPr/>
        </p:nvSpPr>
        <p:spPr>
          <a:xfrm>
            <a:off x="338708" y="5160541"/>
            <a:ext cx="1784087" cy="374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52525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BART Classifier</a:t>
            </a:r>
            <a:endParaRPr lang="en-IN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A4BE19-FE36-4CCE-AE46-3D5C2E99B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645" y="1157608"/>
            <a:ext cx="4286169" cy="2354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609CA6-0211-4402-A5AB-EFFEB38FA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329" y="982176"/>
            <a:ext cx="2514709" cy="2623572"/>
          </a:xfrm>
          <a:prstGeom prst="rect">
            <a:avLst/>
          </a:prstGeom>
        </p:spPr>
      </p:pic>
      <p:pic>
        <p:nvPicPr>
          <p:cNvPr id="3074" name="Picture 2" descr="X Red Mark Cross Sign Graphic Stock Vector (Royalty Free) 1463411783">
            <a:extLst>
              <a:ext uri="{FF2B5EF4-FFF2-40B4-BE49-F238E27FC236}">
                <a16:creationId xmlns:a16="http://schemas.microsoft.com/office/drawing/2014/main" id="{F05E652D-A454-409E-A2DC-1BE8DCF5A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86" b="76429" l="20385" r="89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165" y="2002649"/>
            <a:ext cx="1445953" cy="15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Green Tick Clipart Benefit - Green Check Mark, HD Png Download -  626x588(#528870) - PngFind">
            <a:extLst>
              <a:ext uri="{FF2B5EF4-FFF2-40B4-BE49-F238E27FC236}">
                <a16:creationId xmlns:a16="http://schemas.microsoft.com/office/drawing/2014/main" id="{AD6C7CCF-4254-43C5-9366-3C5C101A5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938" b="94063" l="5938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444" y="794158"/>
            <a:ext cx="935008" cy="9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7C433D-D282-4067-9CDC-A39B63314EA0}"/>
              </a:ext>
            </a:extLst>
          </p:cNvPr>
          <p:cNvSpPr txBox="1"/>
          <p:nvPr/>
        </p:nvSpPr>
        <p:spPr>
          <a:xfrm>
            <a:off x="265102" y="4536261"/>
            <a:ext cx="9561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Drawback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Requires 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forward pass 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since each text sequence will be evaluated against each label</a:t>
            </a:r>
            <a:endParaRPr lang="en-I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771239-8464-4FBE-87FE-AAB64A2C7819}"/>
                  </a:ext>
                </a:extLst>
              </p:cNvPr>
              <p:cNvSpPr txBox="1"/>
              <p:nvPr/>
            </p:nvSpPr>
            <p:spPr>
              <a:xfrm>
                <a:off x="1674797" y="1658820"/>
                <a:ext cx="316604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) ∀ </m:t>
                      </m:r>
                      <m:r>
                        <a:rPr lang="en-IN" sz="1600" i="1" dirty="0" err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 ∈ {1…</m:t>
                      </m:r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16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771239-8464-4FBE-87FE-AAB64A2C7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797" y="1658820"/>
                <a:ext cx="3166046" cy="338554"/>
              </a:xfrm>
              <a:prstGeom prst="rect">
                <a:avLst/>
              </a:prstGeom>
              <a:blipFill>
                <a:blip r:embed="rId10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C66C8F-9C7A-469E-8FC5-EBF201DDFD66}"/>
                  </a:ext>
                </a:extLst>
              </p:cNvPr>
              <p:cNvSpPr txBox="1"/>
              <p:nvPr/>
            </p:nvSpPr>
            <p:spPr>
              <a:xfrm>
                <a:off x="142525" y="1678644"/>
                <a:ext cx="202924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0, 1</m:t>
                              </m:r>
                            </m:e>
                          </m:d>
                        </m:e>
                        <m:sup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IN" sz="1600" b="0" i="1" dirty="0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C66C8F-9C7A-469E-8FC5-EBF201DDF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25" y="1678644"/>
                <a:ext cx="2029241" cy="338554"/>
              </a:xfrm>
              <a:prstGeom prst="rect">
                <a:avLst/>
              </a:prstGeom>
              <a:blipFill>
                <a:blip r:embed="rId11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992988A-CB1D-432F-893B-D44FBDD7496A}"/>
              </a:ext>
            </a:extLst>
          </p:cNvPr>
          <p:cNvSpPr txBox="1"/>
          <p:nvPr/>
        </p:nvSpPr>
        <p:spPr>
          <a:xfrm>
            <a:off x="242328" y="2053128"/>
            <a:ext cx="3760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if new label added? </a:t>
            </a:r>
          </a:p>
          <a:p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 linear layer becomes useless</a:t>
            </a:r>
            <a:endParaRPr lang="en-IN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EEC46D-54BB-4548-B134-7B9FC4B9C7EE}"/>
              </a:ext>
            </a:extLst>
          </p:cNvPr>
          <p:cNvSpPr/>
          <p:nvPr/>
        </p:nvSpPr>
        <p:spPr>
          <a:xfrm>
            <a:off x="4707997" y="1507583"/>
            <a:ext cx="4142610" cy="350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C7E00E8-F177-473E-8F83-0762205BE16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003262" y="1835484"/>
            <a:ext cx="1211104" cy="51003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626A11-E614-4C41-8220-1819C1E59E94}"/>
              </a:ext>
            </a:extLst>
          </p:cNvPr>
          <p:cNvSpPr txBox="1"/>
          <p:nvPr/>
        </p:nvSpPr>
        <p:spPr>
          <a:xfrm>
            <a:off x="242352" y="2996848"/>
            <a:ext cx="4024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Factorize the text classification problem into a generic binary classification task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BB0DA2-9BED-4FCB-8AB8-73BBD90A20CD}"/>
              </a:ext>
            </a:extLst>
          </p:cNvPr>
          <p:cNvGrpSpPr/>
          <p:nvPr/>
        </p:nvGrpSpPr>
        <p:grpSpPr>
          <a:xfrm>
            <a:off x="-6254" y="3706480"/>
            <a:ext cx="9164372" cy="736668"/>
            <a:chOff x="-6254" y="3657651"/>
            <a:chExt cx="9164372" cy="736668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5AA275F-FD73-4C91-8B71-1260C36E2C07}"/>
                </a:ext>
              </a:extLst>
            </p:cNvPr>
            <p:cNvSpPr/>
            <p:nvPr/>
          </p:nvSpPr>
          <p:spPr>
            <a:xfrm>
              <a:off x="265102" y="3657651"/>
              <a:ext cx="8893016" cy="73666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00FA44-A7F8-4A22-BB8E-0EFF3D78DFAD}"/>
                    </a:ext>
                  </a:extLst>
                </p:cNvPr>
                <p:cNvSpPr txBox="1"/>
                <p:nvPr/>
              </p:nvSpPr>
              <p:spPr>
                <a:xfrm>
                  <a:off x="5392635" y="3894026"/>
                  <a:ext cx="3635822" cy="263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1,   … ,</m:t>
                                </m:r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b>
                        </m:s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1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𝑙𝑎𝑏𝑒𝑙</m:t>
                        </m:r>
                        <m:d>
                          <m:dPr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IN" sz="16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16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00FA44-A7F8-4A22-BB8E-0EFF3D78D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635" y="3894026"/>
                  <a:ext cx="3635822" cy="263918"/>
                </a:xfrm>
                <a:prstGeom prst="rect">
                  <a:avLst/>
                </a:prstGeom>
                <a:blipFill>
                  <a:blip r:embed="rId12"/>
                  <a:stretch>
                    <a:fillRect t="-10870" b="-2173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FCBD3F0-20F5-4719-8AAA-E91CAE2AEFE6}"/>
                    </a:ext>
                  </a:extLst>
                </p:cNvPr>
                <p:cNvSpPr txBox="1"/>
                <p:nvPr/>
              </p:nvSpPr>
              <p:spPr>
                <a:xfrm>
                  <a:off x="184823" y="3965250"/>
                  <a:ext cx="483846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., 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𝑙𝑎𝑏𝑒𝑙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600" i="1" dirty="0" err="1">
                            <a:latin typeface="Cambria Math" panose="02040503050406030204" pitchFamily="18" charset="0"/>
                          </a:rPr>
                          <m:t>𝑦𝑖</m:t>
                        </m:r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) = </m:t>
                        </m:r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IN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6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𝑇𝑟𝑢𝑒</m:t>
                            </m:r>
                          </m:e>
                        </m:d>
                        <m:sSub>
                          <m:sSubPr>
                            <m:ctrlP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 dirty="0" err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) ∀ </m:t>
                        </m:r>
                        <m:r>
                          <a:rPr lang="en-IN" sz="16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 ∈ {1…</m:t>
                        </m:r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IN" sz="1600" i="1" dirty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FCBD3F0-20F5-4719-8AAA-E91CAE2AE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23" y="3965250"/>
                  <a:ext cx="483846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27E46C8-67F3-489E-9B3B-501C97A011BE}"/>
                    </a:ext>
                  </a:extLst>
                </p:cNvPr>
                <p:cNvSpPr txBox="1"/>
                <p:nvPr/>
              </p:nvSpPr>
              <p:spPr>
                <a:xfrm>
                  <a:off x="-6254" y="3657651"/>
                  <a:ext cx="339519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IN" sz="1600" b="0" i="1" dirty="0" smtClean="0">
                            <a:latin typeface="Cambria Math" panose="02040503050406030204" pitchFamily="18" charset="0"/>
                          </a:rPr>
                          <m:t>𝑡𝑎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𝑙𝑎𝑏𝑒𝑙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  <m:r>
                          <a:rPr lang="en-IN" sz="1600" i="1" dirty="0" smtClean="0">
                            <a:latin typeface="Cambria Math" panose="02040503050406030204" pitchFamily="18" charset="0"/>
                          </a:rPr>
                          <m:t>&gt;→{0, 1} </m:t>
                        </m:r>
                      </m:oMath>
                    </m:oMathPara>
                  </a14:m>
                  <a:endParaRPr lang="en-IN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27E46C8-67F3-489E-9B3B-501C97A01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254" y="3657651"/>
                  <a:ext cx="3395196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A3BA61C-7D89-49BD-BAB8-718C4A543EBA}"/>
              </a:ext>
            </a:extLst>
          </p:cNvPr>
          <p:cNvSpPr txBox="1"/>
          <p:nvPr/>
        </p:nvSpPr>
        <p:spPr>
          <a:xfrm>
            <a:off x="242328" y="2708213"/>
            <a:ext cx="1209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Solution?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74F6E9-C048-4440-95B6-6AA22A0F716B}"/>
              </a:ext>
            </a:extLst>
          </p:cNvPr>
          <p:cNvSpPr txBox="1"/>
          <p:nvPr/>
        </p:nvSpPr>
        <p:spPr>
          <a:xfrm>
            <a:off x="2604056" y="5085374"/>
            <a:ext cx="7829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Bidirectional and Auto-Regressive Transformer (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BART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) is a </a:t>
            </a:r>
            <a:r>
              <a:rPr lang="en-I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Transformer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combining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F2182E-D266-43D6-AAF9-8DBC1042D30E}"/>
              </a:ext>
            </a:extLst>
          </p:cNvPr>
          <p:cNvSpPr txBox="1"/>
          <p:nvPr/>
        </p:nvSpPr>
        <p:spPr>
          <a:xfrm>
            <a:off x="338708" y="6133651"/>
            <a:ext cx="63788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BART can be seen an a demonising auto encoder as it is trained by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corrupting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text with an arbitrary </a:t>
            </a:r>
            <a:r>
              <a:rPr lang="en-I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noising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, and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7DC728-5731-4006-B150-7EB255A73E75}"/>
              </a:ext>
            </a:extLst>
          </p:cNvPr>
          <p:cNvSpPr txBox="1"/>
          <p:nvPr/>
        </p:nvSpPr>
        <p:spPr>
          <a:xfrm>
            <a:off x="5752674" y="6378651"/>
            <a:ext cx="6100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learning a model to </a:t>
            </a:r>
            <a:r>
              <a:rPr lang="en-I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the original text.</a:t>
            </a:r>
          </a:p>
        </p:txBody>
      </p:sp>
    </p:spTree>
    <p:extLst>
      <p:ext uri="{BB962C8B-B14F-4D97-AF65-F5344CB8AC3E}">
        <p14:creationId xmlns:p14="http://schemas.microsoft.com/office/powerpoint/2010/main" val="18911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17" grpId="0"/>
      <p:bldP spid="19" grpId="0"/>
      <p:bldP spid="21" grpId="0"/>
      <p:bldP spid="23" grpId="0"/>
      <p:bldP spid="22" grpId="0" animBg="1"/>
      <p:bldP spid="29" grpId="0"/>
      <p:bldP spid="39" grpId="0"/>
      <p:bldP spid="25" grpId="0"/>
      <p:bldP spid="27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F72FC6-BA6C-40E5-84BA-0DD17C0D995F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F6B3E-2289-4459-908B-BE037E96204D}"/>
              </a:ext>
            </a:extLst>
          </p:cNvPr>
          <p:cNvSpPr txBox="1"/>
          <p:nvPr/>
        </p:nvSpPr>
        <p:spPr>
          <a:xfrm>
            <a:off x="666014" y="151179"/>
            <a:ext cx="6683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Quick </a:t>
            </a:r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Demo </a:t>
            </a:r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from </a:t>
            </a:r>
            <a:r>
              <a:rPr lang="en-IN" sz="4800" b="1" dirty="0" err="1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HuggingFace</a:t>
            </a:r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pic>
        <p:nvPicPr>
          <p:cNvPr id="4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D59BB1DD-6848-4289-82A2-FA475DC9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CFEDC-339B-46BE-A886-698E243BFD91}"/>
              </a:ext>
            </a:extLst>
          </p:cNvPr>
          <p:cNvSpPr txBox="1"/>
          <p:nvPr/>
        </p:nvSpPr>
        <p:spPr>
          <a:xfrm>
            <a:off x="643123" y="1026349"/>
            <a:ext cx="102012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For the online demo using Hugging Face Model hub, please click </a:t>
            </a:r>
            <a:r>
              <a:rPr lang="en-IN" sz="1600" b="1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here</a:t>
            </a:r>
            <a:endParaRPr lang="en-IN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CB16B-35DD-4F86-87B6-0A630A994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85" y="1337200"/>
            <a:ext cx="5570509" cy="5060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F50EA2-7219-48FD-B24C-2AC67CA3F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197" y="1301423"/>
            <a:ext cx="5579444" cy="5123978"/>
          </a:xfrm>
          <a:prstGeom prst="rect">
            <a:avLst/>
          </a:prstGeom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C691B56-65A6-4CF0-ABE0-9EFC018D72E1}"/>
              </a:ext>
            </a:extLst>
          </p:cNvPr>
          <p:cNvSpPr/>
          <p:nvPr/>
        </p:nvSpPr>
        <p:spPr>
          <a:xfrm>
            <a:off x="7294507" y="1575837"/>
            <a:ext cx="542925" cy="274291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7DB2B-3EAC-4F56-9C5B-20A275AD5EFD}"/>
              </a:ext>
            </a:extLst>
          </p:cNvPr>
          <p:cNvSpPr txBox="1"/>
          <p:nvPr/>
        </p:nvSpPr>
        <p:spPr>
          <a:xfrm>
            <a:off x="6117202" y="6527320"/>
            <a:ext cx="406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Snips taken from Hugging Face Model hub for ZSL: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36889-C0D8-4AF9-B3CB-FA895F9ED7C5}"/>
              </a:ext>
            </a:extLst>
          </p:cNvPr>
          <p:cNvSpPr txBox="1"/>
          <p:nvPr/>
        </p:nvSpPr>
        <p:spPr>
          <a:xfrm>
            <a:off x="9818255" y="6518084"/>
            <a:ext cx="2894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4"/>
              </a:rPr>
              <a:t>http://35.208.71.201:8000/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0011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F72FC6-BA6C-40E5-84BA-0DD17C0D995F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F6B3E-2289-4459-908B-BE037E96204D}"/>
              </a:ext>
            </a:extLst>
          </p:cNvPr>
          <p:cNvSpPr txBox="1"/>
          <p:nvPr/>
        </p:nvSpPr>
        <p:spPr>
          <a:xfrm>
            <a:off x="666014" y="151179"/>
            <a:ext cx="6683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Comparative </a:t>
            </a:r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pic>
        <p:nvPicPr>
          <p:cNvPr id="4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D59BB1DD-6848-4289-82A2-FA475DC9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E694D-3F2E-45C8-BD9A-5319C1F309C7}"/>
              </a:ext>
            </a:extLst>
          </p:cNvPr>
          <p:cNvSpPr txBox="1"/>
          <p:nvPr/>
        </p:nvSpPr>
        <p:spPr>
          <a:xfrm>
            <a:off x="7388863" y="1786059"/>
            <a:ext cx="2062044" cy="408623"/>
          </a:xfrm>
          <a:prstGeom prst="roundRect">
            <a:avLst/>
          </a:prstGeom>
          <a:solidFill>
            <a:srgbClr val="FFF2C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 dirty="0"/>
              <a:t>Models considered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D0940-0863-491F-B891-7AB7313A776D}"/>
              </a:ext>
            </a:extLst>
          </p:cNvPr>
          <p:cNvSpPr txBox="1"/>
          <p:nvPr/>
        </p:nvSpPr>
        <p:spPr>
          <a:xfrm>
            <a:off x="8408829" y="2299169"/>
            <a:ext cx="87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5309F-F8DC-48B9-871C-622E15E12E6C}"/>
              </a:ext>
            </a:extLst>
          </p:cNvPr>
          <p:cNvSpPr txBox="1"/>
          <p:nvPr/>
        </p:nvSpPr>
        <p:spPr>
          <a:xfrm>
            <a:off x="8419885" y="2668501"/>
            <a:ext cx="87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BART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9F3582-D623-4957-897C-3BD4F5A7127D}"/>
              </a:ext>
            </a:extLst>
          </p:cNvPr>
          <p:cNvSpPr/>
          <p:nvPr/>
        </p:nvSpPr>
        <p:spPr>
          <a:xfrm>
            <a:off x="7993191" y="2361360"/>
            <a:ext cx="304801" cy="2724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CC4C22-B088-46ED-ADBB-12D74C31F542}"/>
              </a:ext>
            </a:extLst>
          </p:cNvPr>
          <p:cNvSpPr/>
          <p:nvPr/>
        </p:nvSpPr>
        <p:spPr>
          <a:xfrm>
            <a:off x="8000340" y="2716961"/>
            <a:ext cx="304801" cy="2724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2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3DDABF1F-2E1D-41D1-973F-2D503A05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063059"/>
              </p:ext>
            </p:extLst>
          </p:nvPr>
        </p:nvGraphicFramePr>
        <p:xfrm>
          <a:off x="7388863" y="4142092"/>
          <a:ext cx="446116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7202">
                  <a:extLst>
                    <a:ext uri="{9D8B030D-6E8A-4147-A177-3AD203B41FA5}">
                      <a16:colId xmlns:a16="http://schemas.microsoft.com/office/drawing/2014/main" val="1166964410"/>
                    </a:ext>
                  </a:extLst>
                </a:gridCol>
                <a:gridCol w="627216">
                  <a:extLst>
                    <a:ext uri="{9D8B030D-6E8A-4147-A177-3AD203B41FA5}">
                      <a16:colId xmlns:a16="http://schemas.microsoft.com/office/drawing/2014/main" val="2220364301"/>
                    </a:ext>
                  </a:extLst>
                </a:gridCol>
                <a:gridCol w="606745">
                  <a:extLst>
                    <a:ext uri="{9D8B030D-6E8A-4147-A177-3AD203B41FA5}">
                      <a16:colId xmlns:a16="http://schemas.microsoft.com/office/drawing/2014/main" val="279795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b="0" dirty="0">
                          <a:solidFill>
                            <a:sysClr val="windowText" lastClr="000000"/>
                          </a:solidFill>
                        </a:rPr>
                        <a:t>Yahoo! Answers Topic Classification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823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err="1"/>
                        <a:t>TweetEval</a:t>
                      </a:r>
                      <a:r>
                        <a:rPr lang="en-IN" sz="1600" dirty="0"/>
                        <a:t>: Emotion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100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err="1"/>
                        <a:t>TweetEval</a:t>
                      </a:r>
                      <a:r>
                        <a:rPr lang="en-IN" sz="1600" dirty="0"/>
                        <a:t>: Sentiment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44594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02961346-7C60-457B-B0B8-D5051D8E757A}"/>
              </a:ext>
            </a:extLst>
          </p:cNvPr>
          <p:cNvGrpSpPr/>
          <p:nvPr/>
        </p:nvGrpSpPr>
        <p:grpSpPr>
          <a:xfrm>
            <a:off x="10757919" y="3778205"/>
            <a:ext cx="960067" cy="1476407"/>
            <a:chOff x="10995437" y="3050156"/>
            <a:chExt cx="960067" cy="14764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FD5657-AA90-4C8F-B896-65524E613AAE}"/>
                </a:ext>
              </a:extLst>
            </p:cNvPr>
            <p:cNvSpPr/>
            <p:nvPr/>
          </p:nvSpPr>
          <p:spPr>
            <a:xfrm>
              <a:off x="10995437" y="3050156"/>
              <a:ext cx="304801" cy="272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F8523D-DDCC-4A86-AB93-271EF1C7DBF3}"/>
                </a:ext>
              </a:extLst>
            </p:cNvPr>
            <p:cNvSpPr/>
            <p:nvPr/>
          </p:nvSpPr>
          <p:spPr>
            <a:xfrm>
              <a:off x="11650703" y="3050156"/>
              <a:ext cx="304801" cy="272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2</a:t>
              </a:r>
            </a:p>
          </p:txBody>
        </p:sp>
        <p:pic>
          <p:nvPicPr>
            <p:cNvPr id="2052" name="Picture 4" descr="Green Tick Clipart Benefit - Green Check Mark, HD Png Download -  626x588(#528870) - PngFind">
              <a:extLst>
                <a:ext uri="{FF2B5EF4-FFF2-40B4-BE49-F238E27FC236}">
                  <a16:creationId xmlns:a16="http://schemas.microsoft.com/office/drawing/2014/main" id="{16673EC0-52B3-4E13-AB83-3CD80B91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38" b="94063" l="5938" r="95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3144" y="4212527"/>
              <a:ext cx="314036" cy="31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Green Tick Clipart Benefit - Green Check Mark, HD Png Download -  626x588(#528870) - PngFind">
              <a:extLst>
                <a:ext uri="{FF2B5EF4-FFF2-40B4-BE49-F238E27FC236}">
                  <a16:creationId xmlns:a16="http://schemas.microsoft.com/office/drawing/2014/main" id="{C0E9C0BB-77E1-490E-966C-F99349054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38" b="94063" l="5938" r="95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1468" y="3452915"/>
              <a:ext cx="314036" cy="31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Green Tick Clipart Benefit - Green Check Mark, HD Png Download -  626x588(#528870) - PngFind">
              <a:extLst>
                <a:ext uri="{FF2B5EF4-FFF2-40B4-BE49-F238E27FC236}">
                  <a16:creationId xmlns:a16="http://schemas.microsoft.com/office/drawing/2014/main" id="{F9CC5BE4-A228-4CC2-9E94-1AD402369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38" b="94063" l="5938" r="95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1468" y="3803223"/>
              <a:ext cx="314036" cy="31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8B9A96A-6F82-4227-B444-59C38334500F}"/>
              </a:ext>
            </a:extLst>
          </p:cNvPr>
          <p:cNvSpPr txBox="1"/>
          <p:nvPr/>
        </p:nvSpPr>
        <p:spPr>
          <a:xfrm>
            <a:off x="7423791" y="3511652"/>
            <a:ext cx="2555089" cy="408623"/>
          </a:xfrm>
          <a:prstGeom prst="roundRect">
            <a:avLst/>
          </a:prstGeom>
          <a:solidFill>
            <a:srgbClr val="FFF2C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 dirty="0"/>
              <a:t>Who performs better?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1994174-6472-463E-8A48-664826E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5" y="1441391"/>
            <a:ext cx="6683911" cy="397521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672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6FA1C-84A0-44D7-9883-8F24C7A8C6B5}"/>
              </a:ext>
            </a:extLst>
          </p:cNvPr>
          <p:cNvGrpSpPr/>
          <p:nvPr/>
        </p:nvGrpSpPr>
        <p:grpSpPr>
          <a:xfrm>
            <a:off x="2607876" y="0"/>
            <a:ext cx="9584124" cy="6858278"/>
            <a:chOff x="2607876" y="0"/>
            <a:chExt cx="9584124" cy="6858278"/>
          </a:xfrm>
        </p:grpSpPr>
        <p:pic>
          <p:nvPicPr>
            <p:cNvPr id="12" name="Picture 2" descr="Thank You Clipart Free Download | 1,000 Thank You free illustrations">
              <a:extLst>
                <a:ext uri="{FF2B5EF4-FFF2-40B4-BE49-F238E27FC236}">
                  <a16:creationId xmlns:a16="http://schemas.microsoft.com/office/drawing/2014/main" id="{B9929826-5E40-491F-A240-F4BEFF8B6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876" y="0"/>
              <a:ext cx="9584124" cy="6858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9E6ECF-A105-4AFF-861D-B21B89043798}"/>
                </a:ext>
              </a:extLst>
            </p:cNvPr>
            <p:cNvSpPr/>
            <p:nvPr/>
          </p:nvSpPr>
          <p:spPr>
            <a:xfrm>
              <a:off x="3149600" y="2447636"/>
              <a:ext cx="3038764" cy="1893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C3D287-0426-4162-8A37-01F1E9B2EA7D}"/>
              </a:ext>
            </a:extLst>
          </p:cNvPr>
          <p:cNvSpPr txBox="1"/>
          <p:nvPr/>
        </p:nvSpPr>
        <p:spPr>
          <a:xfrm>
            <a:off x="735041" y="3652982"/>
            <a:ext cx="6441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FFC000"/>
                </a:solidFill>
                <a:latin typeface="Agency FB" panose="020B0503020202020204" pitchFamily="34" charset="0"/>
              </a:rPr>
              <a:t>In Conclusion…</a:t>
            </a:r>
          </a:p>
        </p:txBody>
      </p:sp>
    </p:spTree>
    <p:extLst>
      <p:ext uri="{BB962C8B-B14F-4D97-AF65-F5344CB8AC3E}">
        <p14:creationId xmlns:p14="http://schemas.microsoft.com/office/powerpoint/2010/main" val="41402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FFC091-13F8-47AE-B486-B1EB41D91243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77A5F-1AEB-4386-A069-CB4D5C591624}"/>
              </a:ext>
            </a:extLst>
          </p:cNvPr>
          <p:cNvSpPr txBox="1"/>
          <p:nvPr/>
        </p:nvSpPr>
        <p:spPr>
          <a:xfrm>
            <a:off x="677471" y="153507"/>
            <a:ext cx="6683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References</a:t>
            </a:r>
            <a:endParaRPr lang="en-IN" sz="4800" b="1" dirty="0">
              <a:latin typeface="Agency FB" panose="020B0503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0FA611E8-96BE-4745-A8F7-04E295768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9;p32">
            <a:extLst>
              <a:ext uri="{FF2B5EF4-FFF2-40B4-BE49-F238E27FC236}">
                <a16:creationId xmlns:a16="http://schemas.microsoft.com/office/drawing/2014/main" id="{78BAAD33-E1A7-4BF8-9D7A-066B13A94D85}"/>
              </a:ext>
            </a:extLst>
          </p:cNvPr>
          <p:cNvSpPr txBox="1">
            <a:spLocks/>
          </p:cNvSpPr>
          <p:nvPr/>
        </p:nvSpPr>
        <p:spPr>
          <a:xfrm>
            <a:off x="2365714" y="1061347"/>
            <a:ext cx="9900171" cy="3131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IN" sz="1600" b="1" dirty="0">
                <a:cs typeface="Calibri" panose="020F0502020204030204" pitchFamily="34" charset="0"/>
              </a:rPr>
              <a:t>Reference [1]   </a:t>
            </a:r>
            <a:r>
              <a:rPr lang="en-IN" sz="1600" b="1" dirty="0">
                <a:cs typeface="Calibri" panose="020F0502020204030204" pitchFamily="34" charset="0"/>
                <a:hlinkClick r:id="rId4"/>
              </a:rPr>
              <a:t>“</a:t>
            </a:r>
            <a:r>
              <a:rPr lang="en-US" sz="1600" i="1" dirty="0">
                <a:hlinkClick r:id="rId4"/>
              </a:rPr>
              <a:t>Benchmarking Zero-shot Text Classification: Datasets, Evaluation and Entailment Approach</a:t>
            </a:r>
            <a:r>
              <a:rPr lang="en-US" sz="1600" dirty="0">
                <a:hlinkClick r:id="rId4"/>
              </a:rPr>
              <a:t>”, Yin et.al.</a:t>
            </a:r>
            <a:r>
              <a:rPr lang="en-US" sz="1600" dirty="0"/>
              <a:t> </a:t>
            </a:r>
            <a:endParaRPr lang="en-IN" sz="1600" i="1" dirty="0">
              <a:cs typeface="Calibri" panose="020F050202020403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IN" sz="1600" b="1" dirty="0">
                <a:cs typeface="Calibri" panose="020F0502020204030204" pitchFamily="34" charset="0"/>
              </a:rPr>
              <a:t>Reference [2]   </a:t>
            </a:r>
            <a:r>
              <a:rPr lang="en-IN" sz="1600" b="1" dirty="0">
                <a:cs typeface="Calibri" panose="020F0502020204030204" pitchFamily="34" charset="0"/>
                <a:hlinkClick r:id="rId5"/>
              </a:rPr>
              <a:t>“</a:t>
            </a:r>
            <a:r>
              <a:rPr lang="en-US" sz="1600" i="1" dirty="0">
                <a:cs typeface="Calibri" panose="020F0502020204030204" pitchFamily="34" charset="0"/>
                <a:hlinkClick r:id="rId5"/>
              </a:rPr>
              <a:t>Task-Aware Representation of Sentences for Generic Text Classification</a:t>
            </a:r>
            <a:r>
              <a:rPr lang="en-US" sz="1600" dirty="0">
                <a:cs typeface="Calibri" panose="020F0502020204030204" pitchFamily="34" charset="0"/>
                <a:hlinkClick r:id="rId5"/>
              </a:rPr>
              <a:t>”, Halder et.al.</a:t>
            </a:r>
            <a:r>
              <a:rPr lang="en-IN" sz="1600" b="1" dirty="0">
                <a:cs typeface="Calibri" panose="020F0502020204030204" pitchFamily="34" charset="0"/>
              </a:rPr>
              <a:t>  </a:t>
            </a:r>
            <a:endParaRPr lang="en-US" sz="1600" i="0" dirty="0">
              <a:solidFill>
                <a:srgbClr val="24292F"/>
              </a:solidFill>
              <a:effectLst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IN" sz="1600" b="1" dirty="0">
                <a:cs typeface="Calibri" panose="020F0502020204030204" pitchFamily="34" charset="0"/>
              </a:rPr>
              <a:t>Reference [3]   </a:t>
            </a:r>
            <a:r>
              <a:rPr lang="en-US" sz="1600" b="0" i="1" u="none" strike="noStrike" baseline="0" dirty="0">
                <a:hlinkClick r:id="rId6"/>
              </a:rPr>
              <a:t>“Attention Is All You Need”,  </a:t>
            </a:r>
            <a:r>
              <a:rPr lang="en-US" sz="1600" b="0" i="0" u="none" strike="noStrike" baseline="0" dirty="0">
                <a:hlinkClick r:id="rId6"/>
              </a:rPr>
              <a:t>Vaswani et. al. </a:t>
            </a:r>
            <a:endParaRPr lang="en-IN" sz="1600" dirty="0"/>
          </a:p>
          <a:p>
            <a:pPr marL="0" indent="0">
              <a:spcAft>
                <a:spcPts val="600"/>
              </a:spcAft>
              <a:buNone/>
            </a:pPr>
            <a:r>
              <a:rPr lang="en-IN" sz="1600" b="1" dirty="0">
                <a:cs typeface="Calibri" panose="020F0502020204030204" pitchFamily="34" charset="0"/>
              </a:rPr>
              <a:t>Reference [4]   </a:t>
            </a:r>
            <a:r>
              <a:rPr lang="en-IN" sz="1600" b="1" dirty="0">
                <a:cs typeface="Calibri" panose="020F0502020204030204" pitchFamily="34" charset="0"/>
                <a:hlinkClick r:id="rId7"/>
              </a:rPr>
              <a:t>“</a:t>
            </a:r>
            <a:r>
              <a:rPr lang="en-US" sz="1600" b="0" i="1" u="sng" dirty="0">
                <a:solidFill>
                  <a:srgbClr val="2D4866"/>
                </a:solidFill>
                <a:effectLst/>
                <a:hlinkClick r:id="rId7"/>
              </a:rPr>
              <a:t>BERT: Pre-training of Deep Bidirectional Transformers for Language Understanding</a:t>
            </a:r>
            <a:r>
              <a:rPr lang="en-US" sz="1600" b="0" i="0" u="sng" dirty="0">
                <a:solidFill>
                  <a:srgbClr val="2D4866"/>
                </a:solidFill>
                <a:effectLst/>
                <a:hlinkClick r:id="rId7"/>
              </a:rPr>
              <a:t>”, </a:t>
            </a:r>
            <a:r>
              <a:rPr lang="en-US" sz="1600" u="sng" dirty="0">
                <a:solidFill>
                  <a:srgbClr val="2D4866"/>
                </a:solidFill>
                <a:hlinkClick r:id="rId7"/>
              </a:rPr>
              <a:t>D</a:t>
            </a:r>
            <a:r>
              <a:rPr lang="en-US" sz="1600" b="0" i="0" u="sng" dirty="0">
                <a:solidFill>
                  <a:srgbClr val="2D4866"/>
                </a:solidFill>
                <a:effectLst/>
                <a:hlinkClick r:id="rId7"/>
              </a:rPr>
              <a:t>evlin et. </a:t>
            </a:r>
            <a:r>
              <a:rPr lang="en-US" sz="1600" u="sng" dirty="0">
                <a:solidFill>
                  <a:srgbClr val="2D4866"/>
                </a:solidFill>
                <a:hlinkClick r:id="rId7"/>
              </a:rPr>
              <a:t>a</a:t>
            </a:r>
            <a:r>
              <a:rPr lang="en-US" sz="1600" b="0" i="0" u="sng" dirty="0">
                <a:solidFill>
                  <a:srgbClr val="2D4866"/>
                </a:solidFill>
                <a:effectLst/>
                <a:hlinkClick r:id="rId7"/>
              </a:rPr>
              <a:t>l.</a:t>
            </a:r>
            <a:endParaRPr lang="en-US" sz="1600" b="0" i="0" dirty="0">
              <a:solidFill>
                <a:srgbClr val="212529"/>
              </a:solidFill>
              <a:effectLst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IN" sz="1600" b="1" dirty="0">
                <a:cs typeface="Calibri" panose="020F0502020204030204" pitchFamily="34" charset="0"/>
              </a:rPr>
              <a:t>Reference [5]   </a:t>
            </a:r>
            <a:r>
              <a:rPr lang="en-US" sz="1600" i="0" dirty="0">
                <a:solidFill>
                  <a:srgbClr val="24292F"/>
                </a:solidFill>
                <a:effectLst/>
                <a:hlinkClick r:id="rId8"/>
              </a:rPr>
              <a:t>Zero-Shot Learning in Modern NLP, Joe Davison Blog</a:t>
            </a:r>
            <a:endParaRPr lang="en-US" sz="1600" i="0" dirty="0">
              <a:solidFill>
                <a:srgbClr val="24292F"/>
              </a:solidFill>
              <a:effectLst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IN" sz="1600" b="1" dirty="0">
                <a:cs typeface="Calibri" panose="020F0502020204030204" pitchFamily="34" charset="0"/>
              </a:rPr>
              <a:t>Reference [6]   </a:t>
            </a:r>
            <a:r>
              <a:rPr lang="en-IN" sz="1600" i="0" dirty="0">
                <a:solidFill>
                  <a:srgbClr val="000000"/>
                </a:solidFill>
                <a:effectLst/>
                <a:cs typeface="Calibri" panose="020F0502020204030204" pitchFamily="34" charset="0"/>
                <a:hlinkClick r:id="rId9"/>
              </a:rPr>
              <a:t>Zero-Shot Learning</a:t>
            </a:r>
            <a:endParaRPr lang="en-IN" sz="1600" i="0" dirty="0">
              <a:solidFill>
                <a:srgbClr val="000000"/>
              </a:solidFill>
              <a:effectLst/>
              <a:cs typeface="Calibri" panose="020F050202020403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IN" sz="1600" b="1" dirty="0">
                <a:cs typeface="Calibri" panose="020F0502020204030204" pitchFamily="34" charset="0"/>
              </a:rPr>
              <a:t>Reference [7]   </a:t>
            </a:r>
            <a:r>
              <a:rPr lang="en-US" sz="1600" dirty="0">
                <a:cs typeface="Calibri" panose="020F0502020204030204" pitchFamily="34" charset="0"/>
                <a:hlinkClick r:id="rId10"/>
              </a:rPr>
              <a:t>Adventures in Zero-Shot Text Classification, Yves </a:t>
            </a:r>
            <a:r>
              <a:rPr lang="en-US" sz="1600" dirty="0" err="1">
                <a:cs typeface="Calibri" panose="020F0502020204030204" pitchFamily="34" charset="0"/>
                <a:hlinkClick r:id="rId10"/>
              </a:rPr>
              <a:t>Peirsman</a:t>
            </a:r>
            <a:endParaRPr lang="en-IN" sz="1600" dirty="0">
              <a:cs typeface="Calibri" panose="020F050202020403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en-IN" sz="1600" i="1" dirty="0"/>
          </a:p>
          <a:p>
            <a:pPr marL="0" indent="0">
              <a:spcAft>
                <a:spcPts val="600"/>
              </a:spcAft>
              <a:buNone/>
            </a:pPr>
            <a:endParaRPr lang="en-US" sz="1600" i="0" dirty="0">
              <a:solidFill>
                <a:srgbClr val="24292F"/>
              </a:solidFill>
              <a:effectLst/>
            </a:endParaRP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IN" sz="1600" i="1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C77BD-3F17-41F3-B448-0004450A5DA3}"/>
              </a:ext>
            </a:extLst>
          </p:cNvPr>
          <p:cNvSpPr txBox="1"/>
          <p:nvPr/>
        </p:nvSpPr>
        <p:spPr>
          <a:xfrm>
            <a:off x="2540656" y="4818519"/>
            <a:ext cx="9014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b="1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Reference [6]    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  <a:hlinkClick r:id="rId11"/>
              </a:rPr>
              <a:t>Zero-Shot Learning - Dr. Timothy </a:t>
            </a:r>
            <a:r>
              <a:rPr lang="en-US" sz="160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  <a:hlinkClick r:id="rId11"/>
              </a:rPr>
              <a:t>Hospedales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  <a:hlinkClick r:id="rId11"/>
              </a:rPr>
              <a:t>, Yandex School of Data Analysis Conference</a:t>
            </a:r>
            <a:endParaRPr lang="en" sz="16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5A7B43-D084-486D-93FB-5FA515FFA520}"/>
              </a:ext>
            </a:extLst>
          </p:cNvPr>
          <p:cNvSpPr/>
          <p:nvPr/>
        </p:nvSpPr>
        <p:spPr>
          <a:xfrm>
            <a:off x="323700" y="5914552"/>
            <a:ext cx="1989975" cy="52322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+mn-lt"/>
              </a:rPr>
              <a:t>Code Repositories</a:t>
            </a:r>
            <a:endParaRPr lang="en-IN" b="1" i="0" u="none" strike="noStrike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D5330-E132-4FE3-98FC-2106C570EFEA}"/>
              </a:ext>
            </a:extLst>
          </p:cNvPr>
          <p:cNvSpPr txBox="1"/>
          <p:nvPr/>
        </p:nvSpPr>
        <p:spPr>
          <a:xfrm>
            <a:off x="2540656" y="6098797"/>
            <a:ext cx="5996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b="1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Reference [8]   </a:t>
            </a:r>
            <a:r>
              <a:rPr lang="en-IN" sz="16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  <a:hlinkClick r:id="rId12"/>
              </a:rPr>
              <a:t>Code reference 1</a:t>
            </a:r>
            <a:endParaRPr lang="en" sz="16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F86898-9B77-4B26-8071-422E89FF3A1B}"/>
              </a:ext>
            </a:extLst>
          </p:cNvPr>
          <p:cNvSpPr/>
          <p:nvPr/>
        </p:nvSpPr>
        <p:spPr>
          <a:xfrm>
            <a:off x="306623" y="4818519"/>
            <a:ext cx="1989975" cy="52322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+mn-lt"/>
              </a:rPr>
              <a:t>Videos</a:t>
            </a:r>
            <a:endParaRPr lang="en-IN" b="1" i="0" u="none" strike="noStrike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C8A913-1512-47AC-90CE-A49E2C5DDCF3}"/>
              </a:ext>
            </a:extLst>
          </p:cNvPr>
          <p:cNvSpPr/>
          <p:nvPr/>
        </p:nvSpPr>
        <p:spPr>
          <a:xfrm>
            <a:off x="323700" y="1189715"/>
            <a:ext cx="1989975" cy="52322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+mn-lt"/>
              </a:rPr>
              <a:t>Papers + Blogs</a:t>
            </a:r>
            <a:endParaRPr lang="en-IN" b="1" i="0" u="none" strike="noStrike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6FEBF-5A5D-48B9-B004-278C572254FE}"/>
              </a:ext>
            </a:extLst>
          </p:cNvPr>
          <p:cNvSpPr txBox="1"/>
          <p:nvPr/>
        </p:nvSpPr>
        <p:spPr>
          <a:xfrm>
            <a:off x="2540656" y="5215286"/>
            <a:ext cx="825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b="1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Reference [7]   </a:t>
            </a:r>
            <a:r>
              <a:rPr lang="en-IN" sz="1600" b="1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  <a:hlinkClick r:id="rId13"/>
              </a:rPr>
              <a:t>Zero Shot Classification with </a:t>
            </a:r>
            <a:r>
              <a:rPr lang="en-US" sz="160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  <a:hlinkClick r:id="rId13"/>
              </a:rPr>
              <a:t>HuggingFace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  <a:hlinkClick r:id="rId13"/>
              </a:rPr>
              <a:t> Pipeline</a:t>
            </a:r>
            <a:endParaRPr lang="en" sz="16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BE1118-6EFD-4EC7-9943-7B42DF994210}"/>
              </a:ext>
            </a:extLst>
          </p:cNvPr>
          <p:cNvCxnSpPr>
            <a:cxnSpLocks/>
          </p:cNvCxnSpPr>
          <p:nvPr/>
        </p:nvCxnSpPr>
        <p:spPr>
          <a:xfrm>
            <a:off x="2401452" y="1179701"/>
            <a:ext cx="0" cy="3013608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856110-D643-4E70-BD80-7DA148E803F7}"/>
              </a:ext>
            </a:extLst>
          </p:cNvPr>
          <p:cNvCxnSpPr>
            <a:cxnSpLocks/>
          </p:cNvCxnSpPr>
          <p:nvPr/>
        </p:nvCxnSpPr>
        <p:spPr>
          <a:xfrm flipH="1">
            <a:off x="2388036" y="4819334"/>
            <a:ext cx="3" cy="838945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BC5670-CD84-48F6-AC27-2E36F65F4C83}"/>
              </a:ext>
            </a:extLst>
          </p:cNvPr>
          <p:cNvCxnSpPr>
            <a:cxnSpLocks/>
          </p:cNvCxnSpPr>
          <p:nvPr/>
        </p:nvCxnSpPr>
        <p:spPr>
          <a:xfrm flipH="1">
            <a:off x="2398871" y="5914552"/>
            <a:ext cx="18472" cy="604884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60227F-110A-40B8-B454-6E1A2A92DA9E}"/>
              </a:ext>
            </a:extLst>
          </p:cNvPr>
          <p:cNvCxnSpPr>
            <a:cxnSpLocks/>
          </p:cNvCxnSpPr>
          <p:nvPr/>
        </p:nvCxnSpPr>
        <p:spPr>
          <a:xfrm>
            <a:off x="2398871" y="4193309"/>
            <a:ext cx="891610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156B7C-D79F-4B84-9ACF-7B44D5BCB57A}"/>
              </a:ext>
            </a:extLst>
          </p:cNvPr>
          <p:cNvCxnSpPr>
            <a:cxnSpLocks/>
          </p:cNvCxnSpPr>
          <p:nvPr/>
        </p:nvCxnSpPr>
        <p:spPr>
          <a:xfrm>
            <a:off x="2365714" y="5647409"/>
            <a:ext cx="891610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247D34-1BFD-4E2F-8ADA-EBD23FEAF904}"/>
              </a:ext>
            </a:extLst>
          </p:cNvPr>
          <p:cNvCxnSpPr>
            <a:cxnSpLocks/>
          </p:cNvCxnSpPr>
          <p:nvPr/>
        </p:nvCxnSpPr>
        <p:spPr>
          <a:xfrm>
            <a:off x="2388036" y="6519436"/>
            <a:ext cx="891610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966D5DF-193E-48B6-8333-CBC00169E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235556"/>
              </p:ext>
            </p:extLst>
          </p:nvPr>
        </p:nvGraphicFramePr>
        <p:xfrm>
          <a:off x="1975293" y="1731961"/>
          <a:ext cx="7440888" cy="406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836">
                  <a:extLst>
                    <a:ext uri="{9D8B030D-6E8A-4147-A177-3AD203B41FA5}">
                      <a16:colId xmlns:a16="http://schemas.microsoft.com/office/drawing/2014/main" val="633050660"/>
                    </a:ext>
                  </a:extLst>
                </a:gridCol>
                <a:gridCol w="1760531">
                  <a:extLst>
                    <a:ext uri="{9D8B030D-6E8A-4147-A177-3AD203B41FA5}">
                      <a16:colId xmlns:a16="http://schemas.microsoft.com/office/drawing/2014/main" val="4261044015"/>
                    </a:ext>
                  </a:extLst>
                </a:gridCol>
                <a:gridCol w="1661033">
                  <a:extLst>
                    <a:ext uri="{9D8B030D-6E8A-4147-A177-3AD203B41FA5}">
                      <a16:colId xmlns:a16="http://schemas.microsoft.com/office/drawing/2014/main" val="669449502"/>
                    </a:ext>
                  </a:extLst>
                </a:gridCol>
                <a:gridCol w="1868488">
                  <a:extLst>
                    <a:ext uri="{9D8B030D-6E8A-4147-A177-3AD203B41FA5}">
                      <a16:colId xmlns:a16="http://schemas.microsoft.com/office/drawing/2014/main" val="1567287384"/>
                    </a:ext>
                  </a:extLst>
                </a:gridCol>
              </a:tblGrid>
              <a:tr h="502571"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Member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rgbClr val="92D050">
                        <a:alpha val="61961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Mahim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rgbClr val="92D050">
                        <a:alpha val="61961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Subhadeep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rgbClr val="92D050">
                        <a:alpha val="61961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Saptarshi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rgbClr val="92D050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051406"/>
                  </a:ext>
                </a:extLst>
              </a:tr>
              <a:tr h="502571"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Task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964440"/>
                  </a:ext>
                </a:extLst>
              </a:tr>
              <a:tr h="509551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Main Paper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631755"/>
                  </a:ext>
                </a:extLst>
              </a:tr>
              <a:tr h="509551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Reference Papers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45432"/>
                  </a:ext>
                </a:extLst>
              </a:tr>
              <a:tr h="509551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Code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664482"/>
                  </a:ext>
                </a:extLst>
              </a:tr>
              <a:tr h="509551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Slides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12668"/>
                  </a:ext>
                </a:extLst>
              </a:tr>
              <a:tr h="509551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Content Mining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523777"/>
                  </a:ext>
                </a:extLst>
              </a:tr>
              <a:tr h="509551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Report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92212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523524E0-F200-487C-A7F3-3C7C71EC8EC7}"/>
              </a:ext>
            </a:extLst>
          </p:cNvPr>
          <p:cNvSpPr/>
          <p:nvPr/>
        </p:nvSpPr>
        <p:spPr>
          <a:xfrm>
            <a:off x="10016260" y="3299283"/>
            <a:ext cx="517583" cy="507445"/>
          </a:xfrm>
          <a:prstGeom prst="ellipse">
            <a:avLst/>
          </a:prstGeom>
          <a:solidFill>
            <a:srgbClr val="DBB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D7C74-538C-4930-BF99-2B9FE008BB2A}"/>
              </a:ext>
            </a:extLst>
          </p:cNvPr>
          <p:cNvSpPr txBox="1"/>
          <p:nvPr/>
        </p:nvSpPr>
        <p:spPr>
          <a:xfrm>
            <a:off x="10587307" y="3393853"/>
            <a:ext cx="160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4A91B-9C4A-4ECA-B38B-47DED5B2921C}"/>
              </a:ext>
            </a:extLst>
          </p:cNvPr>
          <p:cNvSpPr txBox="1"/>
          <p:nvPr/>
        </p:nvSpPr>
        <p:spPr>
          <a:xfrm>
            <a:off x="10587307" y="3955053"/>
            <a:ext cx="160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Support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B4A70B-56D0-4F76-AC06-D9D4942085D2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BD4F29-63B1-4270-9A58-BF45202DD1F8}"/>
              </a:ext>
            </a:extLst>
          </p:cNvPr>
          <p:cNvSpPr/>
          <p:nvPr/>
        </p:nvSpPr>
        <p:spPr>
          <a:xfrm>
            <a:off x="10016259" y="3922338"/>
            <a:ext cx="517583" cy="507445"/>
          </a:xfrm>
          <a:prstGeom prst="ellipse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DC806-701C-4B9E-9E0D-239FE4C337C1}"/>
              </a:ext>
            </a:extLst>
          </p:cNvPr>
          <p:cNvSpPr txBox="1"/>
          <p:nvPr/>
        </p:nvSpPr>
        <p:spPr>
          <a:xfrm>
            <a:off x="675250" y="151179"/>
            <a:ext cx="6683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Contribution</a:t>
            </a:r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Of Members</a:t>
            </a:r>
          </a:p>
        </p:txBody>
      </p:sp>
      <p:pic>
        <p:nvPicPr>
          <p:cNvPr id="11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3CACB871-0010-4A7C-BDA2-6E73078DC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3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10 Things You Didn&amp;#39;t Know About Real Mexican Food">
            <a:extLst>
              <a:ext uri="{FF2B5EF4-FFF2-40B4-BE49-F238E27FC236}">
                <a16:creationId xmlns:a16="http://schemas.microsoft.com/office/drawing/2014/main" id="{B6DC91E5-A947-426F-83AD-E76CA90E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327" y="1903611"/>
            <a:ext cx="2743942" cy="17819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FFC091-13F8-47AE-B486-B1EB41D91243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77A5F-1AEB-4386-A069-CB4D5C591624}"/>
              </a:ext>
            </a:extLst>
          </p:cNvPr>
          <p:cNvSpPr txBox="1"/>
          <p:nvPr/>
        </p:nvSpPr>
        <p:spPr>
          <a:xfrm>
            <a:off x="630674" y="158272"/>
            <a:ext cx="6683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en-IN" sz="4800" b="1" dirty="0">
              <a:latin typeface="Agency FB" panose="020B0503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Animals | RARE: Creatures of the Photo Ark | Official Site | PBS">
            <a:extLst>
              <a:ext uri="{FF2B5EF4-FFF2-40B4-BE49-F238E27FC236}">
                <a16:creationId xmlns:a16="http://schemas.microsoft.com/office/drawing/2014/main" id="{E9F4DD36-A936-44F6-A946-E6D2195D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79" y="1899504"/>
            <a:ext cx="1790198" cy="1790198"/>
          </a:xfrm>
          <a:prstGeom prst="rect">
            <a:avLst/>
          </a:prstGeom>
          <a:noFill/>
          <a:effectLst>
            <a:outerShdw blurRad="127000" sx="101000" sy="101000" algn="ctr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n on Treasures of the globe">
            <a:extLst>
              <a:ext uri="{FF2B5EF4-FFF2-40B4-BE49-F238E27FC236}">
                <a16:creationId xmlns:a16="http://schemas.microsoft.com/office/drawing/2014/main" id="{C20EE2A3-2FB7-4577-8560-6F5574FD2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5"/>
          <a:stretch/>
        </p:blipFill>
        <p:spPr bwMode="auto">
          <a:xfrm>
            <a:off x="3177116" y="1919261"/>
            <a:ext cx="1704815" cy="1781985"/>
          </a:xfrm>
          <a:prstGeom prst="rect">
            <a:avLst/>
          </a:prstGeom>
          <a:noFill/>
          <a:effectLst>
            <a:outerShdw blurRad="127000" sx="101000" sy="101000" algn="ctr" rotWithShape="0">
              <a:prstClr val="black">
                <a:alpha val="4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3B5F796-D464-4DD3-8EAA-EF013CFB8BAE}"/>
              </a:ext>
            </a:extLst>
          </p:cNvPr>
          <p:cNvGrpSpPr/>
          <p:nvPr/>
        </p:nvGrpSpPr>
        <p:grpSpPr>
          <a:xfrm>
            <a:off x="521393" y="5495982"/>
            <a:ext cx="8403083" cy="1114318"/>
            <a:chOff x="2016964" y="5565590"/>
            <a:chExt cx="8403083" cy="111431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AB832A3-3A5C-4C4F-B4FE-0D972993C637}"/>
                </a:ext>
              </a:extLst>
            </p:cNvPr>
            <p:cNvSpPr/>
            <p:nvPr/>
          </p:nvSpPr>
          <p:spPr>
            <a:xfrm>
              <a:off x="2016964" y="5565590"/>
              <a:ext cx="8403083" cy="11143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A4699-A838-4E05-A226-B0A8F1E1BB70}"/>
                </a:ext>
              </a:extLst>
            </p:cNvPr>
            <p:cNvSpPr txBox="1"/>
            <p:nvPr/>
          </p:nvSpPr>
          <p:spPr>
            <a:xfrm>
              <a:off x="5138952" y="5770702"/>
              <a:ext cx="5015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Pattern recognition with </a:t>
              </a:r>
              <a:r>
                <a:rPr lang="en-IN" sz="2000" dirty="0">
                  <a:solidFill>
                    <a:srgbClr val="0070C0"/>
                  </a:solidFill>
                </a:rPr>
                <a:t>no training </a:t>
              </a:r>
              <a:r>
                <a:rPr lang="en-IN" sz="2000" dirty="0"/>
                <a:t>examples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2D7E25-B9A5-42EF-B751-A903C9DCF961}"/>
                </a:ext>
              </a:extLst>
            </p:cNvPr>
            <p:cNvSpPr txBox="1"/>
            <p:nvPr/>
          </p:nvSpPr>
          <p:spPr>
            <a:xfrm>
              <a:off x="5138952" y="6086582"/>
              <a:ext cx="5015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Solved by </a:t>
              </a:r>
              <a:r>
                <a:rPr lang="en-IN" sz="2000" dirty="0">
                  <a:solidFill>
                    <a:srgbClr val="0070C0"/>
                  </a:solidFill>
                </a:rPr>
                <a:t>semantic transfer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A9A83-5077-4912-8934-5F733932F439}"/>
                </a:ext>
              </a:extLst>
            </p:cNvPr>
            <p:cNvSpPr txBox="1"/>
            <p:nvPr/>
          </p:nvSpPr>
          <p:spPr>
            <a:xfrm>
              <a:off x="2165106" y="5796310"/>
              <a:ext cx="2605737" cy="4326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rgbClr val="FF0000"/>
                  </a:solidFill>
                </a:rPr>
                <a:t>Zero-Shot Learning:</a:t>
              </a:r>
              <a:endParaRPr lang="en-IN" sz="22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5FC4D89-878E-44FB-84BF-9CF072EC0237}"/>
              </a:ext>
            </a:extLst>
          </p:cNvPr>
          <p:cNvSpPr txBox="1"/>
          <p:nvPr/>
        </p:nvSpPr>
        <p:spPr>
          <a:xfrm>
            <a:off x="3835024" y="4071268"/>
            <a:ext cx="501534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/>
              <a:t>Domain Ontology</a:t>
            </a:r>
          </a:p>
          <a:p>
            <a:r>
              <a:rPr lang="en-IN" sz="2000" dirty="0">
                <a:solidFill>
                  <a:srgbClr val="0070C0"/>
                </a:solidFill>
              </a:rPr>
              <a:t>            Vaquita := </a:t>
            </a:r>
            <a:r>
              <a:rPr lang="en-US" dirty="0"/>
              <a:t>triangular dorsal fin, rounded 			head, no distinguished beak</a:t>
            </a:r>
            <a:endParaRPr lang="en-IN" sz="2000" dirty="0">
              <a:solidFill>
                <a:srgbClr val="0070C0"/>
              </a:solidFill>
            </a:endParaRPr>
          </a:p>
          <a:p>
            <a:endParaRPr lang="en-IN" sz="5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/>
              <a:t>Wikipedia Page</a:t>
            </a:r>
            <a:endParaRPr lang="en-IN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14C21-8FDC-4C17-A353-03F0BA43ABCF}"/>
              </a:ext>
            </a:extLst>
          </p:cNvPr>
          <p:cNvSpPr/>
          <p:nvPr/>
        </p:nvSpPr>
        <p:spPr>
          <a:xfrm>
            <a:off x="829848" y="1785143"/>
            <a:ext cx="10642411" cy="2003178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6" name="Picture 12" descr="Horse definition and meaning | Collins English Dictionary">
            <a:extLst>
              <a:ext uri="{FF2B5EF4-FFF2-40B4-BE49-F238E27FC236}">
                <a16:creationId xmlns:a16="http://schemas.microsoft.com/office/drawing/2014/main" id="{428AC8CB-965C-491C-8105-35EB473E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12" y="3919509"/>
            <a:ext cx="1809127" cy="129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hop Online Collecta -Common Zebra animal figure, 3Y+ | Hamleys India">
            <a:extLst>
              <a:ext uri="{FF2B5EF4-FFF2-40B4-BE49-F238E27FC236}">
                <a16:creationId xmlns:a16="http://schemas.microsoft.com/office/drawing/2014/main" id="{E8831756-5D40-4C79-B7D2-AC72D1FF6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39" y="3843536"/>
            <a:ext cx="1515461" cy="141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9177BE-B1B8-48E2-9392-32CA752DFDA3}"/>
              </a:ext>
            </a:extLst>
          </p:cNvPr>
          <p:cNvGrpSpPr/>
          <p:nvPr/>
        </p:nvGrpSpPr>
        <p:grpSpPr>
          <a:xfrm>
            <a:off x="341745" y="1235911"/>
            <a:ext cx="5073365" cy="400110"/>
            <a:chOff x="344772" y="1313709"/>
            <a:chExt cx="5073365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E1737F-5B1D-4DAC-9204-18E1165165FA}"/>
                </a:ext>
              </a:extLst>
            </p:cNvPr>
            <p:cNvSpPr txBox="1"/>
            <p:nvPr/>
          </p:nvSpPr>
          <p:spPr>
            <a:xfrm>
              <a:off x="633701" y="1313709"/>
              <a:ext cx="4784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FF0000"/>
                  </a:solidFill>
                </a:rPr>
                <a:t>TASK :</a:t>
              </a:r>
              <a:r>
                <a:rPr lang="en-IN" sz="2000" dirty="0"/>
                <a:t>  Recognize the </a:t>
              </a:r>
              <a:r>
                <a:rPr lang="en-IN" sz="2000" b="1" dirty="0"/>
                <a:t>Vaquita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09E314-97A8-4D94-9F38-B009C095933E}"/>
                </a:ext>
              </a:extLst>
            </p:cNvPr>
            <p:cNvSpPr/>
            <p:nvPr/>
          </p:nvSpPr>
          <p:spPr>
            <a:xfrm>
              <a:off x="344772" y="1446154"/>
              <a:ext cx="153069" cy="1477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24D6B9-5115-49D7-BA94-BDCC93B34476}"/>
              </a:ext>
            </a:extLst>
          </p:cNvPr>
          <p:cNvGrpSpPr/>
          <p:nvPr/>
        </p:nvGrpSpPr>
        <p:grpSpPr>
          <a:xfrm>
            <a:off x="341745" y="4071268"/>
            <a:ext cx="3493279" cy="400110"/>
            <a:chOff x="341745" y="4180731"/>
            <a:chExt cx="3493279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94A1C9-410C-4222-9442-1E573F3A300D}"/>
                </a:ext>
              </a:extLst>
            </p:cNvPr>
            <p:cNvSpPr txBox="1"/>
            <p:nvPr/>
          </p:nvSpPr>
          <p:spPr>
            <a:xfrm>
              <a:off x="630674" y="4180731"/>
              <a:ext cx="3204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FF0000"/>
                  </a:solidFill>
                </a:rPr>
                <a:t>Solution :</a:t>
              </a:r>
              <a:r>
                <a:rPr lang="en-IN" sz="2000" dirty="0"/>
                <a:t>  </a:t>
              </a:r>
              <a:r>
                <a:rPr lang="en-IN" sz="2000" b="1" dirty="0"/>
                <a:t>Semantic</a:t>
              </a:r>
              <a:r>
                <a:rPr lang="en-IN" sz="2000" dirty="0"/>
                <a:t> </a:t>
              </a:r>
              <a:r>
                <a:rPr lang="en-IN" sz="2000" b="1" dirty="0"/>
                <a:t>Transfer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11601-FADF-42A3-949F-5FB43D0F3ADC}"/>
                </a:ext>
              </a:extLst>
            </p:cNvPr>
            <p:cNvSpPr/>
            <p:nvPr/>
          </p:nvSpPr>
          <p:spPr>
            <a:xfrm>
              <a:off x="341745" y="4317655"/>
              <a:ext cx="153069" cy="1477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3BC05346-AF27-4B38-B668-CFA30E3E2316}"/>
              </a:ext>
            </a:extLst>
          </p:cNvPr>
          <p:cNvSpPr/>
          <p:nvPr/>
        </p:nvSpPr>
        <p:spPr>
          <a:xfrm>
            <a:off x="9557647" y="5163320"/>
            <a:ext cx="1911943" cy="465522"/>
          </a:xfrm>
          <a:prstGeom prst="curvedUpArrow">
            <a:avLst/>
          </a:prstGeom>
          <a:solidFill>
            <a:srgbClr val="0E9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B07196-F14A-4385-8086-64D4EF0226E8}"/>
              </a:ext>
            </a:extLst>
          </p:cNvPr>
          <p:cNvSpPr txBox="1"/>
          <p:nvPr/>
        </p:nvSpPr>
        <p:spPr>
          <a:xfrm>
            <a:off x="9660462" y="5589101"/>
            <a:ext cx="1809128" cy="646331"/>
          </a:xfrm>
          <a:prstGeom prst="rect">
            <a:avLst/>
          </a:prstGeom>
          <a:solidFill>
            <a:srgbClr val="FFFFFF">
              <a:alpha val="5803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White horse with black stripes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4DEF6-45BE-4B89-A40C-6F3D914B4A30}"/>
              </a:ext>
            </a:extLst>
          </p:cNvPr>
          <p:cNvSpPr txBox="1"/>
          <p:nvPr/>
        </p:nvSpPr>
        <p:spPr>
          <a:xfrm>
            <a:off x="4743141" y="1435966"/>
            <a:ext cx="383027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000" dirty="0"/>
              <a:t>Almost impossible to guess, right?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32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0CDF8C13-E227-4813-ADE6-6D237DC65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7 facts about vaquitas | Dolphin Discovery | Blog Dolphin Discovery | Blog">
            <a:extLst>
              <a:ext uri="{FF2B5EF4-FFF2-40B4-BE49-F238E27FC236}">
                <a16:creationId xmlns:a16="http://schemas.microsoft.com/office/drawing/2014/main" id="{AAC8399D-5A6E-4283-B386-DF6B85067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10" y="1927474"/>
            <a:ext cx="2499730" cy="17819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98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animBg="1"/>
      <p:bldP spid="18" grpId="0" animBg="1"/>
      <p:bldP spid="24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Clipart Free Download | 1,000 Thank You free illustrations">
            <a:extLst>
              <a:ext uri="{FF2B5EF4-FFF2-40B4-BE49-F238E27FC236}">
                <a16:creationId xmlns:a16="http://schemas.microsoft.com/office/drawing/2014/main" id="{F88F8CFE-8E59-4E63-89B2-32E16CA25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876" y="0"/>
            <a:ext cx="9584124" cy="68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ank you minion Memes">
            <a:extLst>
              <a:ext uri="{FF2B5EF4-FFF2-40B4-BE49-F238E27FC236}">
                <a16:creationId xmlns:a16="http://schemas.microsoft.com/office/drawing/2014/main" id="{F0A9E79F-9ADE-4D1B-80C1-D0D58BF66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3" t="22087" r="13201" b="19732"/>
          <a:stretch/>
        </p:blipFill>
        <p:spPr bwMode="auto">
          <a:xfrm>
            <a:off x="417702" y="1669334"/>
            <a:ext cx="237490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551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246F253B-A9DC-422A-8F96-CBDBC3308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FFC091-13F8-47AE-B486-B1EB41D91243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77A5F-1AEB-4386-A069-CB4D5C591624}"/>
              </a:ext>
            </a:extLst>
          </p:cNvPr>
          <p:cNvSpPr txBox="1"/>
          <p:nvPr/>
        </p:nvSpPr>
        <p:spPr>
          <a:xfrm>
            <a:off x="631290" y="160029"/>
            <a:ext cx="6683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Why </a:t>
            </a:r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Zero-Shot</a:t>
            </a:r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Learning?</a:t>
            </a:r>
            <a:endParaRPr lang="en-IN" sz="4800" b="1" dirty="0">
              <a:latin typeface="Agency FB" panose="020B0503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6" name="Picture 8" descr="10 Open Datasets You Can Use For Computer Vision Projects">
            <a:extLst>
              <a:ext uri="{FF2B5EF4-FFF2-40B4-BE49-F238E27FC236}">
                <a16:creationId xmlns:a16="http://schemas.microsoft.com/office/drawing/2014/main" id="{C9DF4D38-D15C-4BF6-AFE0-DC017A100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944" y="1107140"/>
            <a:ext cx="3374114" cy="34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A2FD48C0-D414-456E-877A-814D07ADACCB}"/>
              </a:ext>
            </a:extLst>
          </p:cNvPr>
          <p:cNvGrpSpPr/>
          <p:nvPr/>
        </p:nvGrpSpPr>
        <p:grpSpPr>
          <a:xfrm>
            <a:off x="420716" y="1991208"/>
            <a:ext cx="7510191" cy="1350298"/>
            <a:chOff x="420716" y="1991208"/>
            <a:chExt cx="7510191" cy="135029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AB832A3-3A5C-4C4F-B4FE-0D972993C637}"/>
                </a:ext>
              </a:extLst>
            </p:cNvPr>
            <p:cNvSpPr/>
            <p:nvPr/>
          </p:nvSpPr>
          <p:spPr>
            <a:xfrm>
              <a:off x="420716" y="1991208"/>
              <a:ext cx="7431609" cy="1243172"/>
            </a:xfrm>
            <a:prstGeom prst="roundRect">
              <a:avLst>
                <a:gd name="adj" fmla="val 2307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72D8A2-7EE1-4F68-847A-EF6B93F5181C}"/>
                </a:ext>
              </a:extLst>
            </p:cNvPr>
            <p:cNvSpPr txBox="1"/>
            <p:nvPr/>
          </p:nvSpPr>
          <p:spPr>
            <a:xfrm>
              <a:off x="631290" y="2037057"/>
              <a:ext cx="6594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IN" sz="2000" dirty="0"/>
                <a:t>Collecting and annotating each such example is impossible</a:t>
              </a:r>
              <a:endParaRPr lang="en-IN" sz="2000" dirty="0">
                <a:solidFill>
                  <a:srgbClr val="0070C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D01DE0-F5A2-41C0-AA6F-24F4B462DFFC}"/>
                </a:ext>
              </a:extLst>
            </p:cNvPr>
            <p:cNvSpPr txBox="1"/>
            <p:nvPr/>
          </p:nvSpPr>
          <p:spPr>
            <a:xfrm>
              <a:off x="631290" y="2454197"/>
              <a:ext cx="70440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IN" sz="2000" dirty="0"/>
                <a:t>New categories always emerging. </a:t>
              </a:r>
              <a:br>
                <a:rPr lang="en-IN" sz="2000" dirty="0"/>
              </a:br>
              <a:r>
                <a:rPr lang="en-IN" sz="2000" dirty="0" err="1"/>
                <a:t>Eg</a:t>
              </a:r>
              <a:r>
                <a:rPr lang="en-IN" sz="2000" dirty="0"/>
                <a:t>, </a:t>
              </a:r>
              <a:r>
                <a:rPr lang="en-US" sz="2000" i="0" dirty="0">
                  <a:solidFill>
                    <a:schemeClr val="accent5">
                      <a:lumMod val="75000"/>
                    </a:schemeClr>
                  </a:solidFill>
                  <a:effectLst/>
                </a:rPr>
                <a:t>Striped Hairstreak </a:t>
              </a:r>
              <a:r>
                <a:rPr lang="en-US" sz="2000" i="0" dirty="0">
                  <a:effectLst/>
                </a:rPr>
                <a:t>&amp; </a:t>
              </a:r>
              <a:r>
                <a:rPr lang="en-US" sz="2000" i="0" dirty="0">
                  <a:solidFill>
                    <a:schemeClr val="accent5">
                      <a:lumMod val="75000"/>
                    </a:schemeClr>
                  </a:solidFill>
                  <a:effectLst/>
                </a:rPr>
                <a:t>Elusive Prince </a:t>
              </a:r>
              <a:r>
                <a:rPr lang="en-US" sz="2000" i="0" dirty="0">
                  <a:effectLst/>
                </a:rPr>
                <a:t>discovered in July ’21</a:t>
              </a:r>
            </a:p>
          </p:txBody>
        </p:sp>
        <p:pic>
          <p:nvPicPr>
            <p:cNvPr id="2060" name="Picture 12" descr="Free Icon | Halloween butterfly">
              <a:extLst>
                <a:ext uri="{FF2B5EF4-FFF2-40B4-BE49-F238E27FC236}">
                  <a16:creationId xmlns:a16="http://schemas.microsoft.com/office/drawing/2014/main" id="{E1E0D1E1-3A02-4ACF-A50C-08AA47C11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53308">
              <a:off x="7392920" y="2803519"/>
              <a:ext cx="537987" cy="53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7888F27-C8AB-456F-8CBF-156D7731D350}"/>
              </a:ext>
            </a:extLst>
          </p:cNvPr>
          <p:cNvSpPr txBox="1"/>
          <p:nvPr/>
        </p:nvSpPr>
        <p:spPr>
          <a:xfrm>
            <a:off x="653550" y="4022949"/>
            <a:ext cx="30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►"/>
            </a:pPr>
            <a:r>
              <a:rPr lang="en-IN" sz="2000" dirty="0"/>
              <a:t>Object Recognition</a:t>
            </a:r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2A98EFD4-BF97-47A8-AD2C-3ADBC3E3409E}"/>
              </a:ext>
            </a:extLst>
          </p:cNvPr>
          <p:cNvGrpSpPr/>
          <p:nvPr/>
        </p:nvGrpSpPr>
        <p:grpSpPr>
          <a:xfrm>
            <a:off x="344218" y="1409223"/>
            <a:ext cx="5591591" cy="461665"/>
            <a:chOff x="344218" y="1409223"/>
            <a:chExt cx="5591591" cy="4616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B9F9F5-8F50-441C-830A-71DF4121ADAC}"/>
                </a:ext>
              </a:extLst>
            </p:cNvPr>
            <p:cNvSpPr txBox="1"/>
            <p:nvPr/>
          </p:nvSpPr>
          <p:spPr>
            <a:xfrm>
              <a:off x="609644" y="1409223"/>
              <a:ext cx="53261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0000"/>
                  </a:solidFill>
                </a:rPr>
                <a:t>Vast</a:t>
              </a:r>
              <a:r>
                <a:rPr lang="en-IN" sz="2400" dirty="0"/>
                <a:t> and </a:t>
              </a:r>
              <a:r>
                <a:rPr lang="en-IN" sz="2400" b="1" dirty="0">
                  <a:solidFill>
                    <a:srgbClr val="FF0000"/>
                  </a:solidFill>
                </a:rPr>
                <a:t>growing</a:t>
              </a:r>
              <a:r>
                <a:rPr lang="en-IN" sz="2400" dirty="0"/>
                <a:t> number of </a:t>
              </a:r>
              <a:r>
                <a:rPr lang="en-IN" sz="2400" b="1" dirty="0"/>
                <a:t>categories</a:t>
              </a:r>
              <a:endParaRPr lang="en-IN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537344C-F067-4233-A7DB-379206569F02}"/>
                </a:ext>
              </a:extLst>
            </p:cNvPr>
            <p:cNvSpPr/>
            <p:nvPr/>
          </p:nvSpPr>
          <p:spPr>
            <a:xfrm>
              <a:off x="344218" y="1566201"/>
              <a:ext cx="153069" cy="1477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B0163CB6-1064-490A-A624-9E609CE6D078}"/>
              </a:ext>
            </a:extLst>
          </p:cNvPr>
          <p:cNvGrpSpPr/>
          <p:nvPr/>
        </p:nvGrpSpPr>
        <p:grpSpPr>
          <a:xfrm>
            <a:off x="344218" y="3459350"/>
            <a:ext cx="6361463" cy="461665"/>
            <a:chOff x="344181" y="3361006"/>
            <a:chExt cx="6361463" cy="46166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1F39A3-DD57-40E2-9850-A82C82A79420}"/>
                </a:ext>
              </a:extLst>
            </p:cNvPr>
            <p:cNvSpPr txBox="1"/>
            <p:nvPr/>
          </p:nvSpPr>
          <p:spPr>
            <a:xfrm>
              <a:off x="609644" y="3361006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0000"/>
                  </a:solidFill>
                </a:rPr>
                <a:t>Examples</a:t>
              </a:r>
              <a:endParaRPr lang="en-IN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9439085-95A1-452F-8AAA-66509ED09175}"/>
                </a:ext>
              </a:extLst>
            </p:cNvPr>
            <p:cNvSpPr/>
            <p:nvPr/>
          </p:nvSpPr>
          <p:spPr>
            <a:xfrm>
              <a:off x="344181" y="3543713"/>
              <a:ext cx="153069" cy="1477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29AD824-7AE6-406D-BF34-CFD0C588578B}"/>
              </a:ext>
            </a:extLst>
          </p:cNvPr>
          <p:cNvSpPr txBox="1"/>
          <p:nvPr/>
        </p:nvSpPr>
        <p:spPr>
          <a:xfrm>
            <a:off x="637658" y="6336889"/>
            <a:ext cx="30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►"/>
            </a:pPr>
            <a:r>
              <a:rPr lang="en-IN" sz="2000" dirty="0"/>
              <a:t>… any many more</a:t>
            </a:r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53458B7D-FEF8-401E-9EF6-F4D8E0D20F07}"/>
              </a:ext>
            </a:extLst>
          </p:cNvPr>
          <p:cNvGrpSpPr/>
          <p:nvPr/>
        </p:nvGrpSpPr>
        <p:grpSpPr>
          <a:xfrm>
            <a:off x="497250" y="4395759"/>
            <a:ext cx="7431609" cy="1912377"/>
            <a:chOff x="497250" y="4395759"/>
            <a:chExt cx="7431609" cy="1912377"/>
          </a:xfrm>
        </p:grpSpPr>
        <p:sp>
          <p:nvSpPr>
            <p:cNvPr id="2057" name="Rectangle: Rounded Corners 2056">
              <a:extLst>
                <a:ext uri="{FF2B5EF4-FFF2-40B4-BE49-F238E27FC236}">
                  <a16:creationId xmlns:a16="http://schemas.microsoft.com/office/drawing/2014/main" id="{BE94F776-C3EF-4816-96D2-9F74154AD10A}"/>
                </a:ext>
              </a:extLst>
            </p:cNvPr>
            <p:cNvSpPr/>
            <p:nvPr/>
          </p:nvSpPr>
          <p:spPr>
            <a:xfrm>
              <a:off x="497250" y="4395759"/>
              <a:ext cx="7431609" cy="191237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07A26A-3F9D-4DE9-9668-8D799942D025}"/>
                </a:ext>
              </a:extLst>
            </p:cNvPr>
            <p:cNvSpPr txBox="1"/>
            <p:nvPr/>
          </p:nvSpPr>
          <p:spPr>
            <a:xfrm>
              <a:off x="637658" y="4467979"/>
              <a:ext cx="42890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Courier New" panose="02070309020205020404" pitchFamily="49" charset="0"/>
                <a:buChar char="►"/>
              </a:pPr>
              <a:r>
                <a:rPr lang="en-IN" sz="2000" dirty="0"/>
                <a:t>Cross-lingual Dictionary Induction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B4D5B2-88F4-41C1-BCCB-0236B1BD013C}"/>
                </a:ext>
              </a:extLst>
            </p:cNvPr>
            <p:cNvSpPr txBox="1"/>
            <p:nvPr/>
          </p:nvSpPr>
          <p:spPr>
            <a:xfrm>
              <a:off x="4826831" y="4422335"/>
              <a:ext cx="30254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en-IN" sz="2000" dirty="0"/>
                <a:t>Every word is a category</a:t>
              </a:r>
              <a:endParaRPr lang="en-IN" sz="2000" dirty="0">
                <a:solidFill>
                  <a:srgbClr val="0070C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873003-2B0B-45EE-B893-A2A5AC083390}"/>
                </a:ext>
              </a:extLst>
            </p:cNvPr>
            <p:cNvSpPr txBox="1"/>
            <p:nvPr/>
          </p:nvSpPr>
          <p:spPr>
            <a:xfrm>
              <a:off x="4826832" y="4728526"/>
              <a:ext cx="30254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Courier New" panose="02070309020205020404" pitchFamily="49" charset="0"/>
                <a:buChar char="o"/>
              </a:pPr>
              <a:r>
                <a:rPr lang="en-IN" sz="2000" dirty="0"/>
                <a:t>Every pair of languages</a:t>
              </a:r>
              <a:endParaRPr lang="en-IN" sz="2000" dirty="0">
                <a:solidFill>
                  <a:srgbClr val="0070C0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0618635-90CC-46FB-AC00-0AE682309B00}"/>
                </a:ext>
              </a:extLst>
            </p:cNvPr>
            <p:cNvGrpSpPr/>
            <p:nvPr/>
          </p:nvGrpSpPr>
          <p:grpSpPr>
            <a:xfrm>
              <a:off x="1356134" y="5022437"/>
              <a:ext cx="4522127" cy="1200330"/>
              <a:chOff x="4074557" y="4835803"/>
              <a:chExt cx="4522127" cy="120033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CDD457-2983-4CA4-B002-6982049DCA1E}"/>
                  </a:ext>
                </a:extLst>
              </p:cNvPr>
              <p:cNvSpPr txBox="1"/>
              <p:nvPr/>
            </p:nvSpPr>
            <p:spPr>
              <a:xfrm>
                <a:off x="5408045" y="4835803"/>
                <a:ext cx="181171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</a:rPr>
                  <a:t>English</a:t>
                </a:r>
                <a:r>
                  <a:rPr lang="en-IN" sz="2000" dirty="0">
                    <a:solidFill>
                      <a:srgbClr val="0070C0"/>
                    </a:solidFill>
                  </a:rPr>
                  <a:t>: </a:t>
                </a:r>
                <a:r>
                  <a:rPr lang="en-IN" sz="2000" dirty="0"/>
                  <a:t>Learn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3BF03F4-7B7A-4848-84DE-DAE1E8ADB10D}"/>
                  </a:ext>
                </a:extLst>
              </p:cNvPr>
              <p:cNvSpPr txBox="1"/>
              <p:nvPr/>
            </p:nvSpPr>
            <p:spPr>
              <a:xfrm>
                <a:off x="6691668" y="5616982"/>
                <a:ext cx="19050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</a:rPr>
                  <a:t>German</a:t>
                </a:r>
                <a:r>
                  <a:rPr lang="en-IN" sz="2000" dirty="0">
                    <a:solidFill>
                      <a:srgbClr val="0070C0"/>
                    </a:solidFill>
                  </a:rPr>
                  <a:t>: </a:t>
                </a:r>
                <a:r>
                  <a:rPr lang="en-IN" sz="2000" dirty="0" err="1"/>
                  <a:t>Lernen</a:t>
                </a:r>
                <a:endParaRPr lang="en-IN" sz="2000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A730E7-86BF-4F21-99E2-4FDB9B37F4C8}"/>
                  </a:ext>
                </a:extLst>
              </p:cNvPr>
              <p:cNvSpPr txBox="1"/>
              <p:nvPr/>
            </p:nvSpPr>
            <p:spPr>
              <a:xfrm>
                <a:off x="4074557" y="5636023"/>
                <a:ext cx="202870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</a:rPr>
                  <a:t>Russian</a:t>
                </a:r>
                <a:r>
                  <a:rPr lang="en-IN" sz="2000" dirty="0">
                    <a:solidFill>
                      <a:srgbClr val="0070C0"/>
                    </a:solidFill>
                  </a:rPr>
                  <a:t>: </a:t>
                </a:r>
                <a:r>
                  <a:rPr kumimoji="0" lang="ru-RU" altLang="en-US" sz="2000" b="0" i="0" u="none" strike="noStrike" cap="none" normalizeH="0" baseline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latin typeface="inherit"/>
                  </a:rPr>
                  <a:t>учиться</a:t>
                </a:r>
                <a:endParaRPr lang="en-IN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3" name="Arrow: Up-Down 22">
                <a:extLst>
                  <a:ext uri="{FF2B5EF4-FFF2-40B4-BE49-F238E27FC236}">
                    <a16:creationId xmlns:a16="http://schemas.microsoft.com/office/drawing/2014/main" id="{7F275FC6-EB6F-4784-BF8F-7BF9327EFEDC}"/>
                  </a:ext>
                </a:extLst>
              </p:cNvPr>
              <p:cNvSpPr/>
              <p:nvPr/>
            </p:nvSpPr>
            <p:spPr>
              <a:xfrm rot="3696293">
                <a:off x="5117381" y="5112006"/>
                <a:ext cx="146457" cy="555532"/>
              </a:xfrm>
              <a:prstGeom prst="upDownArrow">
                <a:avLst>
                  <a:gd name="adj1" fmla="val 29189"/>
                  <a:gd name="adj2" fmla="val 4079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Arrow: Up-Down 49">
                <a:extLst>
                  <a:ext uri="{FF2B5EF4-FFF2-40B4-BE49-F238E27FC236}">
                    <a16:creationId xmlns:a16="http://schemas.microsoft.com/office/drawing/2014/main" id="{9EBB4FE0-90B6-4161-AAE5-65705BE4E441}"/>
                  </a:ext>
                </a:extLst>
              </p:cNvPr>
              <p:cNvSpPr/>
              <p:nvPr/>
            </p:nvSpPr>
            <p:spPr>
              <a:xfrm rot="7304076">
                <a:off x="7390703" y="5108262"/>
                <a:ext cx="146457" cy="555532"/>
              </a:xfrm>
              <a:prstGeom prst="upDownArrow">
                <a:avLst>
                  <a:gd name="adj1" fmla="val 29189"/>
                  <a:gd name="adj2" fmla="val 4079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1" name="Arrow: Up-Down 50">
                <a:extLst>
                  <a:ext uri="{FF2B5EF4-FFF2-40B4-BE49-F238E27FC236}">
                    <a16:creationId xmlns:a16="http://schemas.microsoft.com/office/drawing/2014/main" id="{88DD0168-2CAD-4386-AF8B-EA79423E0203}"/>
                  </a:ext>
                </a:extLst>
              </p:cNvPr>
              <p:cNvSpPr/>
              <p:nvPr/>
            </p:nvSpPr>
            <p:spPr>
              <a:xfrm rot="5400000">
                <a:off x="6316135" y="5582635"/>
                <a:ext cx="162662" cy="441716"/>
              </a:xfrm>
              <a:prstGeom prst="upDownArrow">
                <a:avLst>
                  <a:gd name="adj1" fmla="val 29189"/>
                  <a:gd name="adj2" fmla="val 4079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061" name="Flowchart: Terminator 2060">
              <a:extLst>
                <a:ext uri="{FF2B5EF4-FFF2-40B4-BE49-F238E27FC236}">
                  <a16:creationId xmlns:a16="http://schemas.microsoft.com/office/drawing/2014/main" id="{95DDCB29-8C7B-4ADB-B050-050B8744DB72}"/>
                </a:ext>
              </a:extLst>
            </p:cNvPr>
            <p:cNvSpPr/>
            <p:nvPr/>
          </p:nvSpPr>
          <p:spPr>
            <a:xfrm>
              <a:off x="6819759" y="5740699"/>
              <a:ext cx="1025599" cy="463027"/>
            </a:xfrm>
            <a:prstGeom prst="flowChartTerminato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ysClr val="windowText" lastClr="000000"/>
                  </a:solidFill>
                </a:rPr>
                <a:t>NLP</a:t>
              </a:r>
            </a:p>
          </p:txBody>
        </p:sp>
      </p:grpSp>
      <p:pic>
        <p:nvPicPr>
          <p:cNvPr id="2054" name="Picture 6" descr="Beautiful Butterflies Collage Photograph by Carol Groenen">
            <a:extLst>
              <a:ext uri="{FF2B5EF4-FFF2-40B4-BE49-F238E27FC236}">
                <a16:creationId xmlns:a16="http://schemas.microsoft.com/office/drawing/2014/main" id="{ED8E7B62-FE4C-485B-BAA8-B71ACF30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327" y="3329239"/>
            <a:ext cx="3077700" cy="3077700"/>
          </a:xfrm>
          <a:prstGeom prst="rect">
            <a:avLst/>
          </a:prstGeom>
          <a:noFill/>
          <a:effectLst>
            <a:glow rad="139700">
              <a:schemeClr val="bg1">
                <a:alpha val="8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2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9C5C4D7-B7A9-4BE8-B925-F9EEC0D906B0}"/>
              </a:ext>
            </a:extLst>
          </p:cNvPr>
          <p:cNvGrpSpPr/>
          <p:nvPr/>
        </p:nvGrpSpPr>
        <p:grpSpPr>
          <a:xfrm>
            <a:off x="2607876" y="0"/>
            <a:ext cx="9584124" cy="6858278"/>
            <a:chOff x="2607876" y="0"/>
            <a:chExt cx="9584124" cy="6858278"/>
          </a:xfrm>
        </p:grpSpPr>
        <p:pic>
          <p:nvPicPr>
            <p:cNvPr id="7" name="Picture 2" descr="Thank You Clipart Free Download | 1,000 Thank You free illustrations">
              <a:extLst>
                <a:ext uri="{FF2B5EF4-FFF2-40B4-BE49-F238E27FC236}">
                  <a16:creationId xmlns:a16="http://schemas.microsoft.com/office/drawing/2014/main" id="{C9B9344A-F8EB-4D41-8403-FE61372618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876" y="0"/>
              <a:ext cx="9584124" cy="6858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AB0BBE-4485-4233-91A0-CFEA1CE19D86}"/>
                </a:ext>
              </a:extLst>
            </p:cNvPr>
            <p:cNvSpPr/>
            <p:nvPr/>
          </p:nvSpPr>
          <p:spPr>
            <a:xfrm>
              <a:off x="3149600" y="2447636"/>
              <a:ext cx="3038764" cy="1893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8429BE-CF56-4AC9-9696-111C7E421DF7}"/>
              </a:ext>
            </a:extLst>
          </p:cNvPr>
          <p:cNvSpPr txBox="1"/>
          <p:nvPr/>
        </p:nvSpPr>
        <p:spPr>
          <a:xfrm>
            <a:off x="642677" y="3394363"/>
            <a:ext cx="6441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FFC000"/>
                </a:solidFill>
                <a:latin typeface="Agency FB" panose="020B0503020202020204" pitchFamily="34" charset="0"/>
              </a:rPr>
              <a:t>Attention in </a:t>
            </a:r>
          </a:p>
          <a:p>
            <a:r>
              <a:rPr lang="en-IN" sz="6000" b="1" dirty="0">
                <a:solidFill>
                  <a:srgbClr val="FFC000"/>
                </a:solidFill>
                <a:latin typeface="Agency FB" panose="020B0503020202020204" pitchFamily="34" charset="0"/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76530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0CC3068-7F83-43F8-9E4B-91554088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532" y="829828"/>
            <a:ext cx="4074852" cy="5303117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A0595C1-D0F4-412D-B2E0-BF85EA0C2E04}"/>
              </a:ext>
            </a:extLst>
          </p:cNvPr>
          <p:cNvSpPr/>
          <p:nvPr/>
        </p:nvSpPr>
        <p:spPr>
          <a:xfrm>
            <a:off x="1938043" y="1932940"/>
            <a:ext cx="5110657" cy="13960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6441B1-9A7E-40DB-A6F1-4A7797054F7C}"/>
              </a:ext>
            </a:extLst>
          </p:cNvPr>
          <p:cNvSpPr/>
          <p:nvPr/>
        </p:nvSpPr>
        <p:spPr>
          <a:xfrm>
            <a:off x="1938043" y="2168107"/>
            <a:ext cx="2413000" cy="9256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ysClr val="windowText" lastClr="000000"/>
                </a:solidFill>
              </a:rPr>
              <a:t>ENCODER</a:t>
            </a:r>
            <a:endParaRPr lang="en-IN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D6F90B-8A65-4C13-A9D0-FD4C63C34EE2}"/>
              </a:ext>
            </a:extLst>
          </p:cNvPr>
          <p:cNvSpPr/>
          <p:nvPr/>
        </p:nvSpPr>
        <p:spPr>
          <a:xfrm>
            <a:off x="4635700" y="2168107"/>
            <a:ext cx="2413000" cy="9256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ysClr val="windowText" lastClr="000000"/>
                </a:solidFill>
              </a:rPr>
              <a:t>DECODER</a:t>
            </a:r>
            <a:endParaRPr lang="en-IN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26539F-AD02-4D04-8666-BA7C3AD8B1D6}"/>
              </a:ext>
            </a:extLst>
          </p:cNvPr>
          <p:cNvSpPr/>
          <p:nvPr/>
        </p:nvSpPr>
        <p:spPr>
          <a:xfrm>
            <a:off x="990627" y="2377348"/>
            <a:ext cx="524056" cy="5072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8A11A9-0648-4D07-BADF-9B8305E10E62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>
            <a:off x="1514683" y="2630952"/>
            <a:ext cx="4233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76C8E3-03F4-4BE8-ADCF-E20A2D3122FB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351043" y="2630952"/>
            <a:ext cx="2846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41251C-CAE2-47BC-8CAE-B6C119996AFE}"/>
              </a:ext>
            </a:extLst>
          </p:cNvPr>
          <p:cNvCxnSpPr>
            <a:cxnSpLocks/>
            <a:stCxn id="4" idx="3"/>
            <a:endCxn id="23" idx="2"/>
          </p:cNvCxnSpPr>
          <p:nvPr/>
        </p:nvCxnSpPr>
        <p:spPr>
          <a:xfrm flipV="1">
            <a:off x="7048700" y="2630950"/>
            <a:ext cx="450083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A1E9DFC-D6D4-44E5-B87D-D904269B6F6C}"/>
              </a:ext>
            </a:extLst>
          </p:cNvPr>
          <p:cNvSpPr/>
          <p:nvPr/>
        </p:nvSpPr>
        <p:spPr>
          <a:xfrm>
            <a:off x="7498783" y="2377346"/>
            <a:ext cx="524056" cy="507208"/>
          </a:xfrm>
          <a:prstGeom prst="ellipse">
            <a:avLst/>
          </a:prstGeom>
          <a:solidFill>
            <a:srgbClr val="F4A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74D35A-4EAD-4672-938B-BE1BD2A3C02B}"/>
              </a:ext>
            </a:extLst>
          </p:cNvPr>
          <p:cNvSpPr txBox="1"/>
          <p:nvPr/>
        </p:nvSpPr>
        <p:spPr>
          <a:xfrm>
            <a:off x="420716" y="3675629"/>
            <a:ext cx="58222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Each block has two sub layers: </a:t>
            </a:r>
          </a:p>
          <a:p>
            <a:pPr marL="0" indent="0">
              <a:buNone/>
            </a:pPr>
            <a:endParaRPr lang="en-US" sz="10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dirty="0"/>
              <a:t>Multi-head Self-Attention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dirty="0"/>
              <a:t>Two layer fully-connected feed-forward network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40DAB5-169C-47A8-94B6-42EE1A90FDEB}"/>
              </a:ext>
            </a:extLst>
          </p:cNvPr>
          <p:cNvSpPr txBox="1"/>
          <p:nvPr/>
        </p:nvSpPr>
        <p:spPr>
          <a:xfrm>
            <a:off x="420716" y="5118359"/>
            <a:ext cx="4813081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In addition, we have the following:</a:t>
            </a:r>
          </a:p>
          <a:p>
            <a:pPr marL="0" indent="0">
              <a:buNone/>
            </a:pPr>
            <a:endParaRPr lang="en-US" sz="7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dirty="0"/>
              <a:t>Residual connections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dirty="0"/>
              <a:t>Layer Normalization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dirty="0"/>
              <a:t>Positional Encoding of the input sequence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76201D-9BED-462B-87CC-4432F1B96A39}"/>
              </a:ext>
            </a:extLst>
          </p:cNvPr>
          <p:cNvSpPr txBox="1"/>
          <p:nvPr/>
        </p:nvSpPr>
        <p:spPr>
          <a:xfrm>
            <a:off x="5414007" y="5795467"/>
            <a:ext cx="308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Decoder block has an additional attention layer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1911E9-2150-40ED-9CD1-52DD195CA85E}"/>
              </a:ext>
            </a:extLst>
          </p:cNvPr>
          <p:cNvSpPr txBox="1"/>
          <p:nvPr/>
        </p:nvSpPr>
        <p:spPr>
          <a:xfrm>
            <a:off x="3276800" y="1486013"/>
            <a:ext cx="256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TRANSFORMER BLOCK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B45403-FC72-44A9-9C50-582A2A979910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E9219B-EA92-4C5D-B49C-628FDB6904AD}"/>
              </a:ext>
            </a:extLst>
          </p:cNvPr>
          <p:cNvSpPr txBox="1"/>
          <p:nvPr/>
        </p:nvSpPr>
        <p:spPr>
          <a:xfrm>
            <a:off x="631289" y="140904"/>
            <a:ext cx="8189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Building Blocks of </a:t>
            </a:r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Transformer</a:t>
            </a:r>
          </a:p>
        </p:txBody>
      </p:sp>
      <p:pic>
        <p:nvPicPr>
          <p:cNvPr id="17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FBECAEFD-67AA-49C3-8B0B-E8189955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D85340-4A8F-4B9B-90F3-9E814B65563B}"/>
              </a:ext>
            </a:extLst>
          </p:cNvPr>
          <p:cNvSpPr txBox="1"/>
          <p:nvPr/>
        </p:nvSpPr>
        <p:spPr>
          <a:xfrm>
            <a:off x="7947891" y="6489622"/>
            <a:ext cx="4346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u="none" strike="noStrike" baseline="0" dirty="0"/>
              <a:t>“Attention Is All You Need”,  </a:t>
            </a:r>
            <a:r>
              <a:rPr lang="en-US" sz="1600" b="0" i="0" u="none" strike="noStrike" baseline="0" dirty="0"/>
              <a:t>Vaswani et. al. (2017)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7946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" grpId="0" animBg="1"/>
      <p:bldP spid="4" grpId="0" animBg="1"/>
      <p:bldP spid="5" grpId="0" animBg="1"/>
      <p:bldP spid="23" grpId="0" animBg="1"/>
      <p:bldP spid="26" grpId="0"/>
      <p:bldP spid="28" grpId="0" build="allAtOnce"/>
      <p:bldP spid="29" grpId="0"/>
      <p:bldP spid="53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8C51E-FA9E-4A37-A07B-1F5997450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1" y="1577709"/>
            <a:ext cx="3353842" cy="4285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D3D6C7-C79A-49F6-8717-311DE622646C}"/>
                  </a:ext>
                </a:extLst>
              </p:cNvPr>
              <p:cNvSpPr txBox="1"/>
              <p:nvPr/>
            </p:nvSpPr>
            <p:spPr>
              <a:xfrm>
                <a:off x="3388901" y="1363593"/>
                <a:ext cx="7101224" cy="1831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44500" indent="-4445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𝑋</m:t>
                    </m:r>
                  </m:oMath>
                </a14:m>
                <a:r>
                  <a:rPr lang="en-US" dirty="0">
                    <a:ea typeface="+mn-lt"/>
                    <a:cs typeface="+mn-lt"/>
                  </a:rPr>
                  <a:t>: I</a:t>
                </a:r>
                <a:r>
                  <a:rPr lang="en-US" sz="1800" dirty="0">
                    <a:ea typeface="+mn-lt"/>
                    <a:cs typeface="+mn-lt"/>
                  </a:rPr>
                  <a:t>nput word sequence. Matrix with each row as a word embedding</a:t>
                </a:r>
              </a:p>
              <a:p>
                <a:r>
                  <a:rPr lang="en-US" sz="1800" dirty="0">
                    <a:ea typeface="+mn-lt"/>
                    <a:cs typeface="+mn-lt"/>
                  </a:rPr>
                  <a:t> </a:t>
                </a:r>
              </a:p>
              <a:p>
                <a:pPr marL="444500" indent="-444500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ea typeface="+mn-lt"/>
                    <a:cs typeface="+mn-lt"/>
                  </a:rPr>
                  <a:t>Calculate three vectors from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𝑋</m:t>
                    </m:r>
                  </m:oMath>
                </a14:m>
                <a:r>
                  <a:rPr lang="en-US" sz="1800" dirty="0">
                    <a:ea typeface="+mn-lt"/>
                    <a:cs typeface="+mn-lt"/>
                  </a:rPr>
                  <a:t> by multiplying with separate matrices:</a:t>
                </a:r>
                <a:r>
                  <a:rPr lang="en-US" b="1" dirty="0">
                    <a:ea typeface="+mn-lt"/>
                    <a:cs typeface="+mn-lt"/>
                  </a:rPr>
                  <a:t> </a:t>
                </a:r>
              </a:p>
              <a:p>
                <a:r>
                  <a:rPr lang="en-US" sz="500" dirty="0">
                    <a:ea typeface="+mn-lt"/>
                    <a:cs typeface="+mn-lt"/>
                  </a:rPr>
                  <a:t> </a:t>
                </a:r>
              </a:p>
              <a:p>
                <a:pPr marL="723900" indent="-279400" defTabSz="8128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𝑄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US" dirty="0">
                    <a:ea typeface="+mn-lt"/>
                    <a:cs typeface="+mn-lt"/>
                  </a:rPr>
                  <a:t>– Query matrix</a:t>
                </a:r>
              </a:p>
              <a:p>
                <a:pPr marL="723900" indent="-279400" defTabSz="8128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𝐾</m:t>
                    </m:r>
                  </m:oMath>
                </a14:m>
                <a:r>
                  <a:rPr lang="en-US" sz="1800" dirty="0">
                    <a:ea typeface="+mn-lt"/>
                    <a:cs typeface="+mn-lt"/>
                  </a:rPr>
                  <a:t> – Key matrix</a:t>
                </a:r>
              </a:p>
              <a:p>
                <a:pPr marL="723900" indent="-279400" defTabSz="8128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𝑉</m:t>
                    </m:r>
                  </m:oMath>
                </a14:m>
                <a:r>
                  <a:rPr lang="en-US" dirty="0">
                    <a:ea typeface="+mn-lt"/>
                    <a:cs typeface="+mn-lt"/>
                  </a:rPr>
                  <a:t> – Value matrix</a:t>
                </a:r>
                <a:endParaRPr lang="en-US" sz="1800" dirty="0"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D3D6C7-C79A-49F6-8717-311DE6226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901" y="1363593"/>
                <a:ext cx="7101224" cy="1831271"/>
              </a:xfrm>
              <a:prstGeom prst="rect">
                <a:avLst/>
              </a:prstGeom>
              <a:blipFill>
                <a:blip r:embed="rId3"/>
                <a:stretch>
                  <a:fillRect l="-601" t="-2000" r="-343" b="-4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F335F8-3EE6-4AD7-A6F7-E6653740A421}"/>
                  </a:ext>
                </a:extLst>
              </p:cNvPr>
              <p:cNvSpPr txBox="1"/>
              <p:nvPr/>
            </p:nvSpPr>
            <p:spPr>
              <a:xfrm>
                <a:off x="3388901" y="3399598"/>
                <a:ext cx="8192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44500" indent="-4445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ea typeface="+mn-lt"/>
                    <a:cs typeface="+mn-lt"/>
                  </a:rPr>
                  <a:t>Aim:   </a:t>
                </a:r>
                <a:r>
                  <a:rPr lang="en-US" sz="1800" dirty="0">
                    <a:ea typeface="+mn-lt"/>
                    <a:cs typeface="+mn-lt"/>
                  </a:rPr>
                  <a:t>To find the important representation from the Keys 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𝐾</m:t>
                    </m:r>
                  </m:oMath>
                </a14:m>
                <a:r>
                  <a:rPr lang="en-US" sz="1800" dirty="0">
                    <a:ea typeface="+mn-lt"/>
                    <a:cs typeface="+mn-lt"/>
                  </a:rPr>
                  <a:t>) for the Queries 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𝑄</m:t>
                    </m:r>
                  </m:oMath>
                </a14:m>
                <a:r>
                  <a:rPr lang="en-US" sz="1800" dirty="0">
                    <a:ea typeface="+mn-lt"/>
                    <a:cs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F335F8-3EE6-4AD7-A6F7-E6653740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901" y="3399598"/>
                <a:ext cx="8192183" cy="369332"/>
              </a:xfrm>
              <a:prstGeom prst="rect">
                <a:avLst/>
              </a:prstGeom>
              <a:blipFill>
                <a:blip r:embed="rId4"/>
                <a:stretch>
                  <a:fillRect l="-521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39C968-9491-4CBE-B6D9-DC348F2BFCFB}"/>
                  </a:ext>
                </a:extLst>
              </p:cNvPr>
              <p:cNvSpPr txBox="1"/>
              <p:nvPr/>
            </p:nvSpPr>
            <p:spPr>
              <a:xfrm>
                <a:off x="7223657" y="4071875"/>
                <a:ext cx="5078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39C968-9491-4CBE-B6D9-DC348F2BF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657" y="4071875"/>
                <a:ext cx="507896" cy="276999"/>
              </a:xfrm>
              <a:prstGeom prst="rect">
                <a:avLst/>
              </a:prstGeom>
              <a:blipFill>
                <a:blip r:embed="rId5"/>
                <a:stretch>
                  <a:fillRect l="-14458" t="-4444" r="-3614" b="-3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180070-A521-441C-99F3-5110F28DE6AF}"/>
              </a:ext>
            </a:extLst>
          </p:cNvPr>
          <p:cNvSpPr txBox="1"/>
          <p:nvPr/>
        </p:nvSpPr>
        <p:spPr>
          <a:xfrm>
            <a:off x="7037732" y="4191036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F2270-D208-481D-9A57-12D0B4F04A9C}"/>
              </a:ext>
            </a:extLst>
          </p:cNvPr>
          <p:cNvSpPr txBox="1"/>
          <p:nvPr/>
        </p:nvSpPr>
        <p:spPr>
          <a:xfrm>
            <a:off x="7659278" y="4191036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DE0EB7-D57A-46D5-917C-FB4A2640A8AA}"/>
              </a:ext>
            </a:extLst>
          </p:cNvPr>
          <p:cNvSpPr txBox="1"/>
          <p:nvPr/>
        </p:nvSpPr>
        <p:spPr>
          <a:xfrm>
            <a:off x="6193818" y="4184700"/>
            <a:ext cx="930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a typeface="+mn-lt"/>
                <a:cs typeface="+mn-lt"/>
              </a:rPr>
              <a:t>softmax</a:t>
            </a:r>
            <a:r>
              <a:rPr lang="en-US" sz="1800" dirty="0">
                <a:ea typeface="+mn-lt"/>
                <a:cs typeface="+mn-lt"/>
              </a:rPr>
              <a:t>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AFA861-6A9A-416C-BEB2-12A9A3603A41}"/>
                  </a:ext>
                </a:extLst>
              </p:cNvPr>
              <p:cNvSpPr txBox="1"/>
              <p:nvPr/>
            </p:nvSpPr>
            <p:spPr>
              <a:xfrm>
                <a:off x="7916715" y="4237202"/>
                <a:ext cx="204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AFA861-6A9A-416C-BEB2-12A9A3603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15" y="4237202"/>
                <a:ext cx="204479" cy="276999"/>
              </a:xfrm>
              <a:prstGeom prst="rect">
                <a:avLst/>
              </a:prstGeom>
              <a:blipFill>
                <a:blip r:embed="rId6"/>
                <a:stretch>
                  <a:fillRect l="-30303" r="-24242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62F9AC-303A-41AE-9156-FD73E26649E5}"/>
                  </a:ext>
                </a:extLst>
              </p:cNvPr>
              <p:cNvSpPr txBox="1"/>
              <p:nvPr/>
            </p:nvSpPr>
            <p:spPr>
              <a:xfrm>
                <a:off x="4099855" y="4194174"/>
                <a:ext cx="20558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800" b="0" i="0" u="none" strike="noStrike" baseline="0" dirty="0">
                    <a:latin typeface="CMR10"/>
                  </a:rPr>
                  <a:t>Attention(</a:t>
                </a:r>
                <a14:m>
                  <m:oMath xmlns:m="http://schemas.openxmlformats.org/officeDocument/2006/math">
                    <m:r>
                      <a:rPr lang="en-IN" sz="1800" b="0" i="1" u="none" strike="noStrike" baseline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sz="1800" b="0" i="1" u="none" strike="noStrike" baseline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800" b="0" i="1" u="none" strike="noStrike" baseline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1800" b="0" i="1" u="none" strike="noStrike" baseline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800" b="0" i="1" u="none" strike="noStrike" baseline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1800" b="0" i="1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=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62F9AC-303A-41AE-9156-FD73E2664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855" y="4194174"/>
                <a:ext cx="2055824" cy="369332"/>
              </a:xfrm>
              <a:prstGeom prst="rect">
                <a:avLst/>
              </a:prstGeom>
              <a:blipFill>
                <a:blip r:embed="rId7"/>
                <a:stretch>
                  <a:fillRect l="-2671" t="-8197" r="-4154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500865C-845F-4800-BDEE-86B02F461BFD}"/>
              </a:ext>
            </a:extLst>
          </p:cNvPr>
          <p:cNvSpPr txBox="1"/>
          <p:nvPr/>
        </p:nvSpPr>
        <p:spPr>
          <a:xfrm>
            <a:off x="3388901" y="5068598"/>
            <a:ext cx="1235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 indent="-444500">
              <a:buFont typeface="Wingdings" panose="05000000000000000000" pitchFamily="2" charset="2"/>
              <a:buChar char="q"/>
            </a:pPr>
            <a:r>
              <a:rPr lang="en-US" sz="1800" b="1" dirty="0">
                <a:ea typeface="+mn-lt"/>
                <a:cs typeface="+mn-lt"/>
              </a:rPr>
              <a:t>Steps: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76CBD5-C05B-471D-ABCA-7F5E81D2DDE0}"/>
              </a:ext>
            </a:extLst>
          </p:cNvPr>
          <p:cNvSpPr txBox="1"/>
          <p:nvPr/>
        </p:nvSpPr>
        <p:spPr>
          <a:xfrm>
            <a:off x="4723765" y="5068598"/>
            <a:ext cx="66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Score each word in an input sentence against a selected word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28A597-37E9-42FE-9D96-FA643B860D55}"/>
              </a:ext>
            </a:extLst>
          </p:cNvPr>
          <p:cNvSpPr txBox="1"/>
          <p:nvPr/>
        </p:nvSpPr>
        <p:spPr>
          <a:xfrm>
            <a:off x="4723765" y="5457064"/>
            <a:ext cx="680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Scale and pass through </a:t>
            </a:r>
            <a:r>
              <a:rPr lang="en-IN" dirty="0" err="1"/>
              <a:t>softmax</a:t>
            </a:r>
            <a:r>
              <a:rPr lang="en-IN" dirty="0"/>
              <a:t> to create a probability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55F00F-372A-403D-9CEC-89C0BD02D082}"/>
                  </a:ext>
                </a:extLst>
              </p:cNvPr>
              <p:cNvSpPr txBox="1"/>
              <p:nvPr/>
            </p:nvSpPr>
            <p:spPr>
              <a:xfrm>
                <a:off x="4723765" y="5863174"/>
                <a:ext cx="6614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Multiply value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𝑉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IN" dirty="0"/>
                  <a:t>by the </a:t>
                </a:r>
                <a:r>
                  <a:rPr lang="en-IN" dirty="0" err="1"/>
                  <a:t>softmax</a:t>
                </a:r>
                <a:r>
                  <a:rPr lang="en-IN" dirty="0"/>
                  <a:t> score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55F00F-372A-403D-9CEC-89C0BD02D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765" y="5863174"/>
                <a:ext cx="6614732" cy="369332"/>
              </a:xfrm>
              <a:prstGeom prst="rect">
                <a:avLst/>
              </a:prstGeom>
              <a:blipFill>
                <a:blip r:embed="rId8"/>
                <a:stretch>
                  <a:fillRect l="-645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49E3AB-6CC3-407D-9372-9824B015C900}"/>
                  </a:ext>
                </a:extLst>
              </p:cNvPr>
              <p:cNvSpPr txBox="1"/>
              <p:nvPr/>
            </p:nvSpPr>
            <p:spPr>
              <a:xfrm>
                <a:off x="7370899" y="4330234"/>
                <a:ext cx="166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49E3AB-6CC3-407D-9372-9824B015C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899" y="4330234"/>
                <a:ext cx="166006" cy="276999"/>
              </a:xfrm>
              <a:prstGeom prst="rect">
                <a:avLst/>
              </a:prstGeom>
              <a:blipFill>
                <a:blip r:embed="rId9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B946F2-38E7-457D-A090-849D413954F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260253" y="4375702"/>
            <a:ext cx="3990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5E5755-2320-4EE0-A310-1EC200DE5CDB}"/>
                  </a:ext>
                </a:extLst>
              </p:cNvPr>
              <p:cNvSpPr txBox="1"/>
              <p:nvPr/>
            </p:nvSpPr>
            <p:spPr>
              <a:xfrm>
                <a:off x="8570452" y="4178442"/>
                <a:ext cx="3489353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where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= Dimension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𝑄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5E5755-2320-4EE0-A310-1EC200DE5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452" y="4178442"/>
                <a:ext cx="3489353" cy="335413"/>
              </a:xfrm>
              <a:prstGeom prst="rect">
                <a:avLst/>
              </a:prstGeom>
              <a:blipFill>
                <a:blip r:embed="rId10"/>
                <a:stretch>
                  <a:fillRect l="-1748" t="-9091" r="-1923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BD691B15-7D3E-40EE-AC03-74F40A13918C}"/>
              </a:ext>
            </a:extLst>
          </p:cNvPr>
          <p:cNvSpPr/>
          <p:nvPr/>
        </p:nvSpPr>
        <p:spPr>
          <a:xfrm>
            <a:off x="4099855" y="4031018"/>
            <a:ext cx="4242056" cy="598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2BCB45-314E-447D-BDFD-4407CB59B5FC}"/>
              </a:ext>
            </a:extLst>
          </p:cNvPr>
          <p:cNvSpPr/>
          <p:nvPr/>
        </p:nvSpPr>
        <p:spPr>
          <a:xfrm>
            <a:off x="806173" y="4548170"/>
            <a:ext cx="1330007" cy="13905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D9D9966-3142-4810-AC0E-5B5CD0666495}"/>
              </a:ext>
            </a:extLst>
          </p:cNvPr>
          <p:cNvSpPr/>
          <p:nvPr/>
        </p:nvSpPr>
        <p:spPr>
          <a:xfrm>
            <a:off x="534059" y="2688663"/>
            <a:ext cx="1841337" cy="32500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A5A363-0BD1-49BA-A41C-2C8E4C8CD1B9}"/>
              </a:ext>
            </a:extLst>
          </p:cNvPr>
          <p:cNvSpPr/>
          <p:nvPr/>
        </p:nvSpPr>
        <p:spPr>
          <a:xfrm>
            <a:off x="281082" y="1784531"/>
            <a:ext cx="2842519" cy="42854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F36F65-9B6B-4D96-BC9E-B3DE1ADD2381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061643-DEF1-4298-ADF7-7395503D4A14}"/>
              </a:ext>
            </a:extLst>
          </p:cNvPr>
          <p:cNvSpPr txBox="1"/>
          <p:nvPr/>
        </p:nvSpPr>
        <p:spPr>
          <a:xfrm>
            <a:off x="631289" y="140904"/>
            <a:ext cx="8189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Self-Attention</a:t>
            </a:r>
            <a:endParaRPr lang="en-IN" sz="4800" b="1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6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E9B45627-0EA9-4319-84D1-B50D862F0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44398" y="5922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28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3" grpId="0"/>
      <p:bldP spid="14" grpId="0"/>
      <p:bldP spid="18" grpId="0"/>
      <p:bldP spid="20" grpId="0"/>
      <p:bldP spid="21" grpId="0"/>
      <p:bldP spid="22" grpId="0"/>
      <p:bldP spid="23" grpId="0"/>
      <p:bldP spid="24" grpId="0"/>
      <p:bldP spid="31" grpId="0"/>
      <p:bldP spid="32" grpId="0" animBg="1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ED08AC-F8E3-4CB5-8FE7-4390C53C2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3"/>
          <a:stretch/>
        </p:blipFill>
        <p:spPr>
          <a:xfrm>
            <a:off x="9730898" y="404800"/>
            <a:ext cx="2097853" cy="5747423"/>
          </a:xfrm>
          <a:prstGeom prst="rect">
            <a:avLst/>
          </a:prstGeom>
          <a:effectLst>
            <a:softEdge rad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47A12B-1E8D-41B8-8723-900B1602C992}"/>
              </a:ext>
            </a:extLst>
          </p:cNvPr>
          <p:cNvSpPr/>
          <p:nvPr/>
        </p:nvSpPr>
        <p:spPr>
          <a:xfrm>
            <a:off x="9730898" y="376310"/>
            <a:ext cx="2232748" cy="643580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3C55FF-E8EA-4602-8897-61DEFCDFF213}"/>
                  </a:ext>
                </a:extLst>
              </p:cNvPr>
              <p:cNvSpPr txBox="1"/>
              <p:nvPr/>
            </p:nvSpPr>
            <p:spPr>
              <a:xfrm>
                <a:off x="270932" y="2989832"/>
                <a:ext cx="7235489" cy="1883628"/>
              </a:xfrm>
              <a:prstGeom prst="roundRect">
                <a:avLst>
                  <a:gd name="adj" fmla="val 24219"/>
                </a:avLst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Each block has the following sub layers: 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dirty="0"/>
                  <a:t>Multi-head Self-Attention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dirty="0"/>
                  <a:t>Two layer fully-connected feed-forward network</a:t>
                </a: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dirty="0"/>
                  <a:t>Residual connection around each sub-layer with layer normalization </a:t>
                </a:r>
                <a:r>
                  <a:rPr lang="en-US" dirty="0"/>
                  <a:t>i.e. output of each sublayer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700" b="0" i="0" smtClean="0">
                        <a:latin typeface="Cambria Math" panose="02040503050406030204" pitchFamily="18" charset="0"/>
                      </a:rPr>
                      <m:t>LayerNorm</m:t>
                    </m:r>
                    <m:r>
                      <a:rPr lang="en-IN" sz="1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7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7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1700" b="0" i="0" smtClean="0">
                        <a:latin typeface="Cambria Math" panose="02040503050406030204" pitchFamily="18" charset="0"/>
                      </a:rPr>
                      <m:t>Sublayer</m:t>
                    </m:r>
                  </m:oMath>
                </a14:m>
                <a:r>
                  <a:rPr lang="en-US" sz="1700" dirty="0"/>
                  <a:t>(x))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3C55FF-E8EA-4602-8897-61DEFCDFF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2" y="2989832"/>
                <a:ext cx="7235489" cy="1883628"/>
              </a:xfrm>
              <a:prstGeom prst="roundRect">
                <a:avLst>
                  <a:gd name="adj" fmla="val 24219"/>
                </a:avLst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A46EE96-4812-474B-A58D-D429BAF49DBC}"/>
              </a:ext>
            </a:extLst>
          </p:cNvPr>
          <p:cNvSpPr txBox="1"/>
          <p:nvPr/>
        </p:nvSpPr>
        <p:spPr>
          <a:xfrm>
            <a:off x="339440" y="1465836"/>
            <a:ext cx="663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words in the sentence are </a:t>
            </a:r>
            <a:r>
              <a:rPr lang="en-IN" b="1" dirty="0"/>
              <a:t>processed parallelly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493B25-DA39-466C-8FA4-B06F6788F0EC}"/>
              </a:ext>
            </a:extLst>
          </p:cNvPr>
          <p:cNvSpPr txBox="1"/>
          <p:nvPr/>
        </p:nvSpPr>
        <p:spPr>
          <a:xfrm>
            <a:off x="339440" y="1914658"/>
            <a:ext cx="663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Embedding of each input word added with a positional embedding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5ED4D5-6500-47AD-A649-1249379AA220}"/>
              </a:ext>
            </a:extLst>
          </p:cNvPr>
          <p:cNvSpPr txBox="1"/>
          <p:nvPr/>
        </p:nvSpPr>
        <p:spPr>
          <a:xfrm>
            <a:off x="339439" y="5329061"/>
            <a:ext cx="615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 from the encoder part (top encoder block) to be used in the decoder attention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697E0-3E10-4B67-9976-BD953243F93F}"/>
              </a:ext>
            </a:extLst>
          </p:cNvPr>
          <p:cNvSpPr txBox="1"/>
          <p:nvPr/>
        </p:nvSpPr>
        <p:spPr>
          <a:xfrm>
            <a:off x="339439" y="2363480"/>
            <a:ext cx="685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Multiple encoder blocks stacked on top of one another (6 in the paper)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B28F0C-EA58-457A-AAEA-79716793AB11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975C5-44BA-4E09-9F08-3C7940BB90E6}"/>
              </a:ext>
            </a:extLst>
          </p:cNvPr>
          <p:cNvSpPr txBox="1"/>
          <p:nvPr/>
        </p:nvSpPr>
        <p:spPr>
          <a:xfrm>
            <a:off x="631289" y="140904"/>
            <a:ext cx="8189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Encoder Part </a:t>
            </a:r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of The Transformer</a:t>
            </a:r>
          </a:p>
        </p:txBody>
      </p:sp>
      <p:pic>
        <p:nvPicPr>
          <p:cNvPr id="18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F606A285-24C3-4510-B8F4-91C2E7487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93343" y="27585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C1734B-AA96-444B-B499-769555D699A0}"/>
              </a:ext>
            </a:extLst>
          </p:cNvPr>
          <p:cNvGrpSpPr/>
          <p:nvPr/>
        </p:nvGrpSpPr>
        <p:grpSpPr>
          <a:xfrm>
            <a:off x="7525933" y="2144403"/>
            <a:ext cx="2358014" cy="4356545"/>
            <a:chOff x="3215304" y="1004549"/>
            <a:chExt cx="2917666" cy="4848902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FEDEEDEF-72FD-431C-971E-23F30890EC57}"/>
                </a:ext>
              </a:extLst>
            </p:cNvPr>
            <p:cNvSpPr/>
            <p:nvPr/>
          </p:nvSpPr>
          <p:spPr>
            <a:xfrm rot="5400000">
              <a:off x="5959162" y="2225173"/>
              <a:ext cx="167771" cy="1798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F7C967-9A56-4D78-B7A5-CF252659B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238"/>
            <a:stretch/>
          </p:blipFill>
          <p:spPr>
            <a:xfrm>
              <a:off x="3215304" y="1004549"/>
              <a:ext cx="2737821" cy="4848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81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/>
      <p:bldP spid="22" grpId="0"/>
      <p:bldP spid="2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98A9F47-95DD-42B4-941D-07ABAB872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" r="54687"/>
          <a:stretch/>
        </p:blipFill>
        <p:spPr bwMode="auto">
          <a:xfrm rot="5400000">
            <a:off x="1399329" y="2649374"/>
            <a:ext cx="3627001" cy="318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73ED035-83A0-415C-B347-39C5DB134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69"/>
          <a:stretch/>
        </p:blipFill>
        <p:spPr bwMode="auto">
          <a:xfrm rot="5400000">
            <a:off x="7291821" y="2763551"/>
            <a:ext cx="3583377" cy="32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62E5561-D0B4-4183-BC5E-E4C4E8486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12"/>
          <a:stretch/>
        </p:blipFill>
        <p:spPr bwMode="auto">
          <a:xfrm>
            <a:off x="530918" y="1736797"/>
            <a:ext cx="5363824" cy="66665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FA944B-A3DE-4AD2-970F-37F4F6E04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4"/>
          <a:stretch/>
        </p:blipFill>
        <p:spPr bwMode="auto">
          <a:xfrm>
            <a:off x="6699193" y="1739749"/>
            <a:ext cx="4768634" cy="66074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E6A7F7-19AB-477A-B986-138E7D930364}"/>
              </a:ext>
            </a:extLst>
          </p:cNvPr>
          <p:cNvSpPr txBox="1"/>
          <p:nvPr/>
        </p:nvSpPr>
        <p:spPr>
          <a:xfrm>
            <a:off x="320040" y="1169683"/>
            <a:ext cx="11031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/>
              </a:rPr>
              <a:t>Visualizing what words the encoder attended to when computing the final representation for the word “it”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6F9CF-FED1-46A9-8BCB-1DB0F1DBC1AB}"/>
              </a:ext>
            </a:extLst>
          </p:cNvPr>
          <p:cNvSpPr/>
          <p:nvPr/>
        </p:nvSpPr>
        <p:spPr>
          <a:xfrm>
            <a:off x="320040" y="0"/>
            <a:ext cx="201353" cy="82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7A946-03E7-4051-95C4-C00FE20949B6}"/>
              </a:ext>
            </a:extLst>
          </p:cNvPr>
          <p:cNvSpPr txBox="1"/>
          <p:nvPr/>
        </p:nvSpPr>
        <p:spPr>
          <a:xfrm>
            <a:off x="631289" y="140904"/>
            <a:ext cx="8189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Transformer </a:t>
            </a:r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in</a:t>
            </a:r>
            <a:r>
              <a:rPr lang="en-IN" sz="4800" b="1" dirty="0">
                <a:solidFill>
                  <a:schemeClr val="accent4"/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4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Action</a:t>
            </a:r>
          </a:p>
        </p:txBody>
      </p:sp>
      <p:pic>
        <p:nvPicPr>
          <p:cNvPr id="11" name="Picture 2" descr="Machine Learning PowerPoint Template | Powerpoint templates, Powerpoint, Machine  learning">
            <a:extLst>
              <a:ext uri="{FF2B5EF4-FFF2-40B4-BE49-F238E27FC236}">
                <a16:creationId xmlns:a16="http://schemas.microsoft.com/office/drawing/2014/main" id="{A1498688-6798-46BF-9E43-8D51E0B52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24" b="73350" l="6667" r="48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" r="46123" b="20999"/>
          <a:stretch/>
        </p:blipFill>
        <p:spPr bwMode="auto">
          <a:xfrm>
            <a:off x="10893343" y="27585"/>
            <a:ext cx="1334735" cy="1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110FB-280B-4BAB-A49C-BFFCBD1A1EAA}"/>
              </a:ext>
            </a:extLst>
          </p:cNvPr>
          <p:cNvSpPr txBox="1"/>
          <p:nvPr/>
        </p:nvSpPr>
        <p:spPr>
          <a:xfrm>
            <a:off x="5033417" y="6522638"/>
            <a:ext cx="8100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dirty="0">
                <a:effectLst/>
                <a:hlinkClick r:id="rId6" tooltip="Transformer: A Novel Neural Network Architecture for Language Understanding"/>
              </a:rPr>
              <a:t>Transformer: A Novel Neural Network Architecture for Language Understanding</a:t>
            </a:r>
            <a:r>
              <a:rPr lang="en-US" sz="1400" b="0" i="0" u="none" strike="noStrike" dirty="0">
                <a:effectLst/>
              </a:rPr>
              <a:t>, Google AI Blog</a:t>
            </a:r>
            <a:endParaRPr lang="en-US" sz="14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7749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6FA1C-84A0-44D7-9883-8F24C7A8C6B5}"/>
              </a:ext>
            </a:extLst>
          </p:cNvPr>
          <p:cNvGrpSpPr/>
          <p:nvPr/>
        </p:nvGrpSpPr>
        <p:grpSpPr>
          <a:xfrm>
            <a:off x="2607876" y="0"/>
            <a:ext cx="9584124" cy="6858278"/>
            <a:chOff x="2607876" y="0"/>
            <a:chExt cx="9584124" cy="6858278"/>
          </a:xfrm>
        </p:grpSpPr>
        <p:pic>
          <p:nvPicPr>
            <p:cNvPr id="12" name="Picture 2" descr="Thank You Clipart Free Download | 1,000 Thank You free illustrations">
              <a:extLst>
                <a:ext uri="{FF2B5EF4-FFF2-40B4-BE49-F238E27FC236}">
                  <a16:creationId xmlns:a16="http://schemas.microsoft.com/office/drawing/2014/main" id="{B9929826-5E40-491F-A240-F4BEFF8B6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876" y="0"/>
              <a:ext cx="9584124" cy="6858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9E6ECF-A105-4AFF-861D-B21B89043798}"/>
                </a:ext>
              </a:extLst>
            </p:cNvPr>
            <p:cNvSpPr/>
            <p:nvPr/>
          </p:nvSpPr>
          <p:spPr>
            <a:xfrm>
              <a:off x="3149600" y="2447636"/>
              <a:ext cx="3038764" cy="1893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C3D287-0426-4162-8A37-01F1E9B2EA7D}"/>
              </a:ext>
            </a:extLst>
          </p:cNvPr>
          <p:cNvSpPr txBox="1"/>
          <p:nvPr/>
        </p:nvSpPr>
        <p:spPr>
          <a:xfrm>
            <a:off x="559550" y="4076190"/>
            <a:ext cx="6441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FFC000"/>
                </a:solidFill>
                <a:latin typeface="Agency FB" panose="020B0503020202020204" pitchFamily="34" charset="0"/>
              </a:rPr>
              <a:t>Zero-Shot Learning</a:t>
            </a:r>
          </a:p>
        </p:txBody>
      </p:sp>
    </p:spTree>
    <p:extLst>
      <p:ext uri="{BB962C8B-B14F-4D97-AF65-F5344CB8AC3E}">
        <p14:creationId xmlns:p14="http://schemas.microsoft.com/office/powerpoint/2010/main" val="342953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1056</Words>
  <Application>Microsoft Office PowerPoint</Application>
  <PresentationFormat>Widescreen</PresentationFormat>
  <Paragraphs>182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Agency FB</vt:lpstr>
      <vt:lpstr>Arial</vt:lpstr>
      <vt:lpstr>Calibri</vt:lpstr>
      <vt:lpstr>Calibri Light</vt:lpstr>
      <vt:lpstr>Cambria Math</vt:lpstr>
      <vt:lpstr>CMR10</vt:lpstr>
      <vt:lpstr>Courier New</vt:lpstr>
      <vt:lpstr>inherit</vt:lpstr>
      <vt:lpstr>Roboto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Subhadeep Chaudhuri</dc:creator>
  <cp:lastModifiedBy>Subhadeep Chaudhuri</cp:lastModifiedBy>
  <cp:revision>50</cp:revision>
  <dcterms:created xsi:type="dcterms:W3CDTF">2021-11-16T08:12:06Z</dcterms:created>
  <dcterms:modified xsi:type="dcterms:W3CDTF">2021-11-22T21:47:00Z</dcterms:modified>
</cp:coreProperties>
</file>